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2" r:id="rId5"/>
    <p:sldId id="263" r:id="rId6"/>
    <p:sldId id="258" r:id="rId7"/>
    <p:sldId id="265" r:id="rId8"/>
    <p:sldId id="260" r:id="rId9"/>
    <p:sldId id="261" r:id="rId10"/>
    <p:sldId id="264" r:id="rId11"/>
  </p:sldIdLst>
  <p:sldSz cx="9144000" cy="6858000" type="screen4x3"/>
  <p:notesSz cx="6858000"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B6DF89"/>
    <a:srgbClr val="253917"/>
    <a:srgbClr val="FA7406"/>
    <a:srgbClr val="324D1F"/>
    <a:srgbClr val="B9FFA3"/>
    <a:srgbClr val="56565C"/>
    <a:srgbClr val="F2F4F4"/>
    <a:srgbClr val="535359"/>
    <a:srgbClr val="6262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B4D7D-9A35-449A-BC8E-D947E96235F0}" v="2" dt="2022-09-27T09:01:12.06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400" dirty="0">
                <a:latin typeface="HGS創英角ｺﾞｼｯｸUB" panose="020B0A00000000000000" pitchFamily="34" charset="-128"/>
                <a:ea typeface="HGS創英角ｺﾞｼｯｸUB" panose="020B0A00000000000000" pitchFamily="34" charset="-128"/>
              </a:rPr>
              <a:t>日本のモリンガ</a:t>
            </a:r>
          </a:p>
        </c:rich>
      </c:tx>
      <c:layout>
        <c:manualLayout>
          <c:xMode val="edge"/>
          <c:yMode val="edge"/>
          <c:x val="0.23770478376975193"/>
          <c:y val="3.0676466112511892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094330091104163"/>
          <c:y val="0.24762498934605295"/>
          <c:w val="0.85890783730344777"/>
          <c:h val="0.62034922861972808"/>
        </c:manualLayout>
      </c:layout>
      <c:barChart>
        <c:barDir val="col"/>
        <c:grouping val="clustered"/>
        <c:varyColors val="0"/>
        <c:ser>
          <c:idx val="0"/>
          <c:order val="0"/>
          <c:tx>
            <c:strRef>
              <c:f>Sheet1!$B$1</c:f>
              <c:strCache>
                <c:ptCount val="1"/>
                <c:pt idx="0">
                  <c:v>日本のモリンガ</c:v>
                </c:pt>
              </c:strCache>
            </c:strRef>
          </c:tx>
          <c:spPr>
            <a:solidFill>
              <a:schemeClr val="accent2"/>
            </a:solidFill>
            <a:ln>
              <a:noFill/>
            </a:ln>
            <a:effectLst/>
          </c:spPr>
          <c:invertIfNegative val="0"/>
          <c:dLbls>
            <c:dLbl>
              <c:idx val="1"/>
              <c:tx>
                <c:rich>
                  <a:bodyPr/>
                  <a:lstStyle/>
                  <a:p>
                    <a:r>
                      <a:rPr lang="en-US" altLang="ja-JP" dirty="0"/>
                      <a:t>5</a:t>
                    </a:r>
                    <a:r>
                      <a:rPr lang="ja-JP" altLang="en-US" dirty="0"/>
                      <a:t>億円</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2C2-4E03-AD0F-9BF1591C2B74}"/>
                </c:ext>
              </c:extLst>
            </c:dLbl>
            <c:dLbl>
              <c:idx val="2"/>
              <c:tx>
                <c:rich>
                  <a:bodyPr/>
                  <a:lstStyle/>
                  <a:p>
                    <a:r>
                      <a:rPr lang="en-US" altLang="ja-JP" dirty="0"/>
                      <a:t>20</a:t>
                    </a:r>
                    <a:r>
                      <a:rPr lang="ja-JP" altLang="en-US" dirty="0"/>
                      <a:t>億円</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2C2-4E03-AD0F-9BF1591C2B74}"/>
                </c:ext>
              </c:extLst>
            </c:dLbl>
            <c:dLbl>
              <c:idx val="3"/>
              <c:tx>
                <c:rich>
                  <a:bodyPr/>
                  <a:lstStyle/>
                  <a:p>
                    <a:r>
                      <a:rPr lang="en-US" altLang="ja-JP" dirty="0"/>
                      <a:t>100</a:t>
                    </a:r>
                    <a:r>
                      <a:rPr lang="ja-JP" altLang="en-US" dirty="0"/>
                      <a:t>億円</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196-4CB1-97A6-D77E027CFA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2006年</c:v>
                </c:pt>
                <c:pt idx="1">
                  <c:v>2010年</c:v>
                </c:pt>
                <c:pt idx="2">
                  <c:v>2015年</c:v>
                </c:pt>
                <c:pt idx="3">
                  <c:v>2025年</c:v>
                </c:pt>
              </c:strCache>
            </c:strRef>
          </c:cat>
          <c:val>
            <c:numRef>
              <c:f>Sheet1!$B$2:$B$5</c:f>
              <c:numCache>
                <c:formatCode>General</c:formatCode>
                <c:ptCount val="4"/>
                <c:pt idx="0">
                  <c:v>0</c:v>
                </c:pt>
                <c:pt idx="1">
                  <c:v>5</c:v>
                </c:pt>
                <c:pt idx="2">
                  <c:v>20</c:v>
                </c:pt>
                <c:pt idx="3">
                  <c:v>100</c:v>
                </c:pt>
              </c:numCache>
            </c:numRef>
          </c:val>
          <c:extLst>
            <c:ext xmlns:c16="http://schemas.microsoft.com/office/drawing/2014/chart" uri="{C3380CC4-5D6E-409C-BE32-E72D297353CC}">
              <c16:uniqueId val="{00000000-82C2-4E03-AD0F-9BF1591C2B74}"/>
            </c:ext>
          </c:extLst>
        </c:ser>
        <c:dLbls>
          <c:showLegendKey val="0"/>
          <c:showVal val="0"/>
          <c:showCatName val="0"/>
          <c:showSerName val="0"/>
          <c:showPercent val="0"/>
          <c:showBubbleSize val="0"/>
        </c:dLbls>
        <c:gapWidth val="219"/>
        <c:overlap val="-27"/>
        <c:axId val="942897152"/>
        <c:axId val="942892992"/>
      </c:barChart>
      <c:catAx>
        <c:axId val="94289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42892992"/>
        <c:crosses val="autoZero"/>
        <c:auto val="1"/>
        <c:lblAlgn val="ctr"/>
        <c:lblOffset val="100"/>
        <c:noMultiLvlLbl val="0"/>
      </c:catAx>
      <c:valAx>
        <c:axId val="9428929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crossAx val="942897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400" dirty="0">
                <a:latin typeface="HGS創英角ｺﾞｼｯｸUB" panose="020B0A00000000000000" pitchFamily="34" charset="-128"/>
                <a:ea typeface="HGS創英角ｺﾞｼｯｸUB" panose="020B0A00000000000000" pitchFamily="34" charset="-128"/>
              </a:rPr>
              <a:t>世界のモリンガ</a:t>
            </a:r>
            <a:endParaRPr lang="ja-JP" sz="2400" dirty="0">
              <a:latin typeface="HGS創英角ｺﾞｼｯｸUB" panose="020B0A00000000000000" pitchFamily="34" charset="-128"/>
              <a:ea typeface="HGS創英角ｺﾞｼｯｸUB" panose="020B0A00000000000000" pitchFamily="34" charset="-128"/>
            </a:endParaRPr>
          </a:p>
        </c:rich>
      </c:tx>
      <c:layout>
        <c:manualLayout>
          <c:xMode val="edge"/>
          <c:yMode val="edge"/>
          <c:x val="0.16722434147882775"/>
          <c:y val="1.0248252405975124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世界のモリンガ</c:v>
                </c:pt>
              </c:strCache>
            </c:strRef>
          </c:tx>
          <c:spPr>
            <a:solidFill>
              <a:schemeClr val="accent1"/>
            </a:solidFill>
            <a:ln>
              <a:noFill/>
            </a:ln>
            <a:effectLst/>
          </c:spPr>
          <c:invertIfNegative val="0"/>
          <c:dLbls>
            <c:dLbl>
              <c:idx val="0"/>
              <c:layout>
                <c:manualLayout>
                  <c:x val="-6.058707925672562E-3"/>
                  <c:y val="3.3253559701922328E-2"/>
                </c:manualLayout>
              </c:layout>
              <c:tx>
                <c:rich>
                  <a:bodyPr/>
                  <a:lstStyle/>
                  <a:p>
                    <a:fld id="{55573202-D4DF-4B84-957C-A28EA24E63A6}" type="VALUE">
                      <a:rPr lang="en-US" altLang="ja-JP" smtClean="0"/>
                      <a:pPr/>
                      <a:t>[値]</a:t>
                    </a:fld>
                    <a:r>
                      <a:rPr lang="ja-JP" altLang="en-US"/>
                      <a:t>億円</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2550510899353174"/>
                      <c:h val="0.14465298470336255"/>
                    </c:manualLayout>
                  </c15:layout>
                  <c15:dlblFieldTable/>
                  <c15:showDataLabelsRange val="0"/>
                </c:ext>
                <c:ext xmlns:c16="http://schemas.microsoft.com/office/drawing/2014/chart" uri="{C3380CC4-5D6E-409C-BE32-E72D297353CC}">
                  <c16:uniqueId val="{00000004-A2F8-44F3-8DEC-BABBAD83EE2E}"/>
                </c:ext>
              </c:extLst>
            </c:dLbl>
            <c:dLbl>
              <c:idx val="1"/>
              <c:layout>
                <c:manualLayout>
                  <c:x val="3.6352247554035148E-2"/>
                  <c:y val="3.581152583283953E-2"/>
                </c:manualLayout>
              </c:layout>
              <c:tx>
                <c:rich>
                  <a:bodyPr/>
                  <a:lstStyle/>
                  <a:p>
                    <a:fld id="{FAEADAED-A9E3-40E5-B705-82316B572103}" type="VALUE">
                      <a:rPr lang="en-US" altLang="ja-JP" smtClean="0"/>
                      <a:pPr/>
                      <a:t>[値]</a:t>
                    </a:fld>
                    <a:r>
                      <a:rPr lang="ja-JP" altLang="en-US"/>
                      <a:t>億円</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3762252484487681"/>
                      <c:h val="0.14465298470336255"/>
                    </c:manualLayout>
                  </c15:layout>
                  <c15:dlblFieldTable/>
                  <c15:showDataLabelsRange val="0"/>
                </c:ext>
                <c:ext xmlns:c16="http://schemas.microsoft.com/office/drawing/2014/chart" uri="{C3380CC4-5D6E-409C-BE32-E72D297353CC}">
                  <c16:uniqueId val="{00000005-A2F8-44F3-8DEC-BABBAD83EE2E}"/>
                </c:ext>
              </c:extLst>
            </c:dLbl>
            <c:dLbl>
              <c:idx val="2"/>
              <c:layout>
                <c:manualLayout>
                  <c:x val="-4.5223289994347085E-3"/>
                  <c:y val="0"/>
                </c:manualLayout>
              </c:layout>
              <c:tx>
                <c:rich>
                  <a:bodyPr/>
                  <a:lstStyle/>
                  <a:p>
                    <a:r>
                      <a:rPr lang="en-US" altLang="ja-JP" dirty="0"/>
                      <a:t>2</a:t>
                    </a:r>
                    <a:r>
                      <a:rPr lang="ja-JP" altLang="en-US"/>
                      <a:t>兆円</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2F8-44F3-8DEC-BABBAD83EE2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2010年</c:v>
                </c:pt>
                <c:pt idx="1">
                  <c:v>2015年</c:v>
                </c:pt>
                <c:pt idx="2">
                  <c:v>2025年</c:v>
                </c:pt>
              </c:strCache>
            </c:strRef>
          </c:cat>
          <c:val>
            <c:numRef>
              <c:f>Sheet1!$B$2:$B$4</c:f>
              <c:numCache>
                <c:formatCode>General</c:formatCode>
                <c:ptCount val="3"/>
                <c:pt idx="0">
                  <c:v>1500</c:v>
                </c:pt>
                <c:pt idx="1">
                  <c:v>8000</c:v>
                </c:pt>
                <c:pt idx="2">
                  <c:v>20000</c:v>
                </c:pt>
              </c:numCache>
            </c:numRef>
          </c:val>
          <c:extLst>
            <c:ext xmlns:c16="http://schemas.microsoft.com/office/drawing/2014/chart" uri="{C3380CC4-5D6E-409C-BE32-E72D297353CC}">
              <c16:uniqueId val="{00000000-A2F8-44F3-8DEC-BABBAD83EE2E}"/>
            </c:ext>
          </c:extLst>
        </c:ser>
        <c:dLbls>
          <c:showLegendKey val="0"/>
          <c:showVal val="0"/>
          <c:showCatName val="0"/>
          <c:showSerName val="0"/>
          <c:showPercent val="0"/>
          <c:showBubbleSize val="0"/>
        </c:dLbls>
        <c:gapWidth val="219"/>
        <c:overlap val="-27"/>
        <c:axId val="376254000"/>
        <c:axId val="376253168"/>
      </c:barChart>
      <c:catAx>
        <c:axId val="37625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76253168"/>
        <c:crosses val="autoZero"/>
        <c:auto val="1"/>
        <c:lblAlgn val="ctr"/>
        <c:lblOffset val="100"/>
        <c:noMultiLvlLbl val="0"/>
      </c:catAx>
      <c:valAx>
        <c:axId val="376253168"/>
        <c:scaling>
          <c:orientation val="minMax"/>
          <c:max val="2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crossAx val="37625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64778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233345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14965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93868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235334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396278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393527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248413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153724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187129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A44D11-7886-4AB9-BCCA-0AF203C4B710}" type="datetimeFigureOut">
              <a:rPr kumimoji="1" lang="ja-JP" altLang="en-US" smtClean="0"/>
              <a:t>2022/10/19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52468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44D11-7886-4AB9-BCCA-0AF203C4B710}" type="datetimeFigureOut">
              <a:rPr kumimoji="1" lang="ja-JP" altLang="en-US" smtClean="0"/>
              <a:t>2022/10/19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7FF66-BB83-42E6-A401-C5A263CCF540}" type="slidenum">
              <a:rPr kumimoji="1" lang="ja-JP" altLang="en-US" smtClean="0"/>
              <a:t>‹#›</a:t>
            </a:fld>
            <a:endParaRPr kumimoji="1" lang="ja-JP" altLang="en-US"/>
          </a:p>
        </p:txBody>
      </p:sp>
    </p:spTree>
    <p:extLst>
      <p:ext uri="{BB962C8B-B14F-4D97-AF65-F5344CB8AC3E}">
        <p14:creationId xmlns:p14="http://schemas.microsoft.com/office/powerpoint/2010/main" val="1686337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草, 木, 水, グリーン が含まれている画像&#10;&#10;自動的に生成された説明">
            <a:extLst>
              <a:ext uri="{FF2B5EF4-FFF2-40B4-BE49-F238E27FC236}">
                <a16:creationId xmlns:a16="http://schemas.microsoft.com/office/drawing/2014/main" id="{23AC5946-CDFF-485E-912F-EB9327221370}"/>
              </a:ext>
            </a:extLst>
          </p:cNvPr>
          <p:cNvPicPr>
            <a:picLocks noChangeAspect="1"/>
          </p:cNvPicPr>
          <p:nvPr/>
        </p:nvPicPr>
        <p:blipFill rotWithShape="1">
          <a:blip r:embed="rId2">
            <a:extLst>
              <a:ext uri="{28A0092B-C50C-407E-A947-70E740481C1C}">
                <a14:useLocalDpi xmlns:a14="http://schemas.microsoft.com/office/drawing/2010/main" val="0"/>
              </a:ext>
            </a:extLst>
          </a:blip>
          <a:srcRect t="5766" b="18766"/>
          <a:stretch/>
        </p:blipFill>
        <p:spPr>
          <a:xfrm rot="10800000">
            <a:off x="-4" y="3074942"/>
            <a:ext cx="9143999" cy="3783058"/>
          </a:xfrm>
          <a:prstGeom prst="rect">
            <a:avLst/>
          </a:prstGeom>
        </p:spPr>
      </p:pic>
      <p:grpSp>
        <p:nvGrpSpPr>
          <p:cNvPr id="2" name="グループ化 1">
            <a:extLst>
              <a:ext uri="{FF2B5EF4-FFF2-40B4-BE49-F238E27FC236}">
                <a16:creationId xmlns:a16="http://schemas.microsoft.com/office/drawing/2014/main" id="{1E56083E-6DA6-4E5F-A23C-D46E5680BB59}"/>
              </a:ext>
            </a:extLst>
          </p:cNvPr>
          <p:cNvGrpSpPr/>
          <p:nvPr/>
        </p:nvGrpSpPr>
        <p:grpSpPr>
          <a:xfrm>
            <a:off x="1" y="462051"/>
            <a:ext cx="9143999" cy="6395038"/>
            <a:chOff x="1" y="462051"/>
            <a:chExt cx="9143999" cy="6395038"/>
          </a:xfrm>
        </p:grpSpPr>
        <p:sp>
          <p:nvSpPr>
            <p:cNvPr id="20" name="正方形/長方形 19">
              <a:extLst>
                <a:ext uri="{FF2B5EF4-FFF2-40B4-BE49-F238E27FC236}">
                  <a16:creationId xmlns:a16="http://schemas.microsoft.com/office/drawing/2014/main" id="{2337FD5B-5AD7-4A32-94E8-BABD23CD9081}"/>
                </a:ext>
              </a:extLst>
            </p:cNvPr>
            <p:cNvSpPr/>
            <p:nvPr/>
          </p:nvSpPr>
          <p:spPr>
            <a:xfrm>
              <a:off x="1" y="3074030"/>
              <a:ext cx="9143999" cy="3783059"/>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6" name="正方形/長方形 15">
              <a:extLst>
                <a:ext uri="{FF2B5EF4-FFF2-40B4-BE49-F238E27FC236}">
                  <a16:creationId xmlns:a16="http://schemas.microsoft.com/office/drawing/2014/main" id="{041A13A8-FCAF-4334-8B48-ECA81D82240F}"/>
                </a:ext>
              </a:extLst>
            </p:cNvPr>
            <p:cNvSpPr/>
            <p:nvPr/>
          </p:nvSpPr>
          <p:spPr>
            <a:xfrm>
              <a:off x="1993595" y="462051"/>
              <a:ext cx="5156800" cy="438582"/>
            </a:xfrm>
            <a:prstGeom prst="rect">
              <a:avLst/>
            </a:prstGeom>
            <a:noFill/>
          </p:spPr>
          <p:txBody>
            <a:bodyPr wrap="square" lIns="68580" tIns="34290" rIns="68580" bIns="34290">
              <a:spAutoFit/>
            </a:bodyPr>
            <a:lstStyle/>
            <a:p>
              <a:pPr algn="ctr"/>
              <a:r>
                <a:rPr lang="ja-JP" altLang="en-US" sz="2400" spc="-203" dirty="0">
                  <a:ln w="0"/>
                  <a:solidFill>
                    <a:srgbClr val="C00000"/>
                  </a:solidFill>
                  <a:latin typeface="HG創英角ｺﾞｼｯｸUB" panose="020B0A09000000000000" pitchFamily="49" charset="-128"/>
                  <a:ea typeface="HG創英角ｺﾞｼｯｸUB" panose="020B0A09000000000000" pitchFamily="49" charset="-128"/>
                </a:rPr>
                <a:t>熊本・天草から世界へ～チャレンジ～</a:t>
              </a:r>
            </a:p>
          </p:txBody>
        </p:sp>
        <p:sp>
          <p:nvSpPr>
            <p:cNvPr id="17" name="正方形/長方形 16">
              <a:extLst>
                <a:ext uri="{FF2B5EF4-FFF2-40B4-BE49-F238E27FC236}">
                  <a16:creationId xmlns:a16="http://schemas.microsoft.com/office/drawing/2014/main" id="{AA450BAD-42E3-41ED-A302-A152A49E2969}"/>
                </a:ext>
              </a:extLst>
            </p:cNvPr>
            <p:cNvSpPr/>
            <p:nvPr/>
          </p:nvSpPr>
          <p:spPr>
            <a:xfrm>
              <a:off x="1054602" y="984629"/>
              <a:ext cx="6813107" cy="1315745"/>
            </a:xfrm>
            <a:prstGeom prst="rect">
              <a:avLst/>
            </a:prstGeom>
            <a:noFill/>
          </p:spPr>
          <p:txBody>
            <a:bodyPr wrap="square" lIns="68580" tIns="34290" rIns="68580" bIns="34290">
              <a:spAutoFit/>
            </a:bodyPr>
            <a:lstStyle/>
            <a:p>
              <a:pPr algn="ctr"/>
              <a:r>
                <a:rPr lang="ja-JP" altLang="en-US" sz="405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rPr>
                <a:t>モリンガ栽培</a:t>
              </a:r>
              <a:r>
                <a:rPr lang="ja-JP" altLang="en-US" sz="330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rPr>
                <a:t>と</a:t>
              </a:r>
              <a:r>
                <a:rPr lang="ja-JP" altLang="en-US" sz="405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rPr>
                <a:t>産官学連携</a:t>
              </a:r>
              <a:r>
                <a:rPr lang="ja-JP" altLang="en-US" sz="330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rPr>
                <a:t>で</a:t>
              </a:r>
              <a:endParaRPr lang="en-US" altLang="ja-JP" sz="330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endParaRPr>
            </a:p>
            <a:p>
              <a:pPr algn="ctr"/>
              <a:r>
                <a:rPr lang="ja-JP" altLang="en-US" sz="4050" spc="-203" dirty="0">
                  <a:ln w="38100">
                    <a:noFill/>
                    <a:prstDash val="solid"/>
                  </a:ln>
                  <a:solidFill>
                    <a:srgbClr val="1B5124"/>
                  </a:solidFill>
                  <a:latin typeface="HG創英角ｺﾞｼｯｸUB" panose="020B0A09000000000000" pitchFamily="49" charset="-128"/>
                  <a:ea typeface="HG創英角ｺﾞｼｯｸUB" panose="020B0A09000000000000" pitchFamily="49" charset="-128"/>
                </a:rPr>
                <a:t>機能性表示食品開発</a:t>
              </a:r>
            </a:p>
          </p:txBody>
        </p:sp>
        <p:sp>
          <p:nvSpPr>
            <p:cNvPr id="18" name="正方形/長方形 17">
              <a:extLst>
                <a:ext uri="{FF2B5EF4-FFF2-40B4-BE49-F238E27FC236}">
                  <a16:creationId xmlns:a16="http://schemas.microsoft.com/office/drawing/2014/main" id="{A3A0305E-C160-4ED4-9D22-AB811B25FE8F}"/>
                </a:ext>
              </a:extLst>
            </p:cNvPr>
            <p:cNvSpPr/>
            <p:nvPr/>
          </p:nvSpPr>
          <p:spPr>
            <a:xfrm>
              <a:off x="3934636" y="2468367"/>
              <a:ext cx="4902111" cy="438582"/>
            </a:xfrm>
            <a:prstGeom prst="rect">
              <a:avLst/>
            </a:prstGeom>
            <a:noFill/>
          </p:spPr>
          <p:txBody>
            <a:bodyPr wrap="none" lIns="68580" tIns="34290" rIns="68580" bIns="34290">
              <a:spAutoFit/>
            </a:bodyPr>
            <a:lstStyle/>
            <a:p>
              <a:pPr algn="ctr"/>
              <a:r>
                <a:rPr lang="ja-JP" altLang="en-US" sz="2400" spc="-203" dirty="0">
                  <a:ln w="0"/>
                  <a:solidFill>
                    <a:schemeClr val="bg2">
                      <a:lumMod val="25000"/>
                    </a:schemeClr>
                  </a:solidFill>
                  <a:latin typeface="HG創英角ｺﾞｼｯｸUB" panose="020B0A09000000000000" pitchFamily="49" charset="-128"/>
                  <a:ea typeface="HG創英角ｺﾞｼｯｸUB" panose="020B0A09000000000000" pitchFamily="49" charset="-128"/>
                </a:rPr>
                <a:t>天草モリンガファーム／</a:t>
              </a:r>
              <a:r>
                <a:rPr lang="en-US" altLang="ja-JP" sz="2400" spc="-203" dirty="0">
                  <a:ln w="0"/>
                  <a:solidFill>
                    <a:schemeClr val="bg2">
                      <a:lumMod val="25000"/>
                    </a:schemeClr>
                  </a:solidFill>
                  <a:latin typeface="HG創英角ｺﾞｼｯｸUB" panose="020B0A09000000000000" pitchFamily="49" charset="-128"/>
                  <a:ea typeface="HG創英角ｺﾞｼｯｸUB" panose="020B0A09000000000000" pitchFamily="49" charset="-128"/>
                </a:rPr>
                <a:t>(</a:t>
              </a:r>
              <a:r>
                <a:rPr lang="ja-JP" altLang="en-US" sz="2400" spc="-203" dirty="0">
                  <a:ln w="0"/>
                  <a:solidFill>
                    <a:schemeClr val="bg2">
                      <a:lumMod val="25000"/>
                    </a:schemeClr>
                  </a:solidFill>
                  <a:latin typeface="HG創英角ｺﾞｼｯｸUB" panose="020B0A09000000000000" pitchFamily="49" charset="-128"/>
                  <a:ea typeface="HG創英角ｺﾞｼｯｸUB" panose="020B0A09000000000000" pitchFamily="49" charset="-128"/>
                </a:rPr>
                <a:t>株</a:t>
              </a:r>
              <a:r>
                <a:rPr lang="en-US" altLang="ja-JP" sz="2400" spc="-203" dirty="0">
                  <a:ln w="0"/>
                  <a:solidFill>
                    <a:schemeClr val="bg2">
                      <a:lumMod val="25000"/>
                    </a:schemeClr>
                  </a:solidFill>
                  <a:latin typeface="HG創英角ｺﾞｼｯｸUB" panose="020B0A09000000000000" pitchFamily="49" charset="-128"/>
                  <a:ea typeface="HG創英角ｺﾞｼｯｸUB" panose="020B0A09000000000000" pitchFamily="49" charset="-128"/>
                </a:rPr>
                <a:t>)</a:t>
              </a:r>
              <a:r>
                <a:rPr lang="ja-JP" altLang="en-US" sz="2400" spc="-203" dirty="0">
                  <a:ln w="0"/>
                  <a:solidFill>
                    <a:schemeClr val="bg2">
                      <a:lumMod val="25000"/>
                    </a:schemeClr>
                  </a:solidFill>
                  <a:latin typeface="HG創英角ｺﾞｼｯｸUB" panose="020B0A09000000000000" pitchFamily="49" charset="-128"/>
                  <a:ea typeface="HG創英角ｺﾞｼｯｸUB" panose="020B0A09000000000000" pitchFamily="49" charset="-128"/>
                </a:rPr>
                <a:t>アマーサ</a:t>
              </a:r>
            </a:p>
          </p:txBody>
        </p:sp>
      </p:grpSp>
      <p:sp>
        <p:nvSpPr>
          <p:cNvPr id="19" name="正方形/長方形 18">
            <a:extLst>
              <a:ext uri="{FF2B5EF4-FFF2-40B4-BE49-F238E27FC236}">
                <a16:creationId xmlns:a16="http://schemas.microsoft.com/office/drawing/2014/main" id="{8101AB7D-B6CE-470A-996C-2DF60BE3BFBB}"/>
              </a:ext>
            </a:extLst>
          </p:cNvPr>
          <p:cNvSpPr/>
          <p:nvPr/>
        </p:nvSpPr>
        <p:spPr>
          <a:xfrm>
            <a:off x="717921" y="3033362"/>
            <a:ext cx="8368573" cy="3685624"/>
          </a:xfrm>
          <a:prstGeom prst="rect">
            <a:avLst/>
          </a:prstGeom>
          <a:noFill/>
        </p:spPr>
        <p:txBody>
          <a:bodyPr wrap="none" lIns="68580" tIns="34290" rIns="68580" bIns="34290">
            <a:spAutoFit/>
          </a:bodyPr>
          <a:lstStyle/>
          <a:p>
            <a:r>
              <a:rPr lang="ja-JP" altLang="en-US" sz="2100" spc="-203" dirty="0">
                <a:ln w="0"/>
                <a:solidFill>
                  <a:schemeClr val="bg1"/>
                </a:solidFill>
                <a:latin typeface="HGS明朝E" panose="02020800000000000000" pitchFamily="18" charset="-128"/>
                <a:ea typeface="HGS明朝E" panose="02020800000000000000" pitchFamily="18" charset="-128"/>
              </a:rPr>
              <a:t>＜沿革＞</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10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平成</a:t>
            </a:r>
            <a:r>
              <a:rPr lang="en-US" altLang="ja-JP" sz="2100" spc="-203" dirty="0">
                <a:ln w="0"/>
                <a:solidFill>
                  <a:schemeClr val="bg1"/>
                </a:solidFill>
                <a:latin typeface="HGS明朝E" panose="02020800000000000000" pitchFamily="18" charset="-128"/>
                <a:ea typeface="HGS明朝E" panose="02020800000000000000" pitchFamily="18" charset="-128"/>
              </a:rPr>
              <a:t>16</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6</a:t>
            </a:r>
            <a:r>
              <a:rPr lang="ja-JP" altLang="en-US" sz="2100" spc="-203" dirty="0">
                <a:ln w="0"/>
                <a:solidFill>
                  <a:schemeClr val="bg1"/>
                </a:solidFill>
                <a:latin typeface="HGS明朝E" panose="02020800000000000000" pitchFamily="18" charset="-128"/>
                <a:ea typeface="HGS明朝E" panose="02020800000000000000" pitchFamily="18" charset="-128"/>
              </a:rPr>
              <a:t>月　株式会社アマーサ設立</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平成</a:t>
            </a:r>
            <a:r>
              <a:rPr lang="en-US" altLang="ja-JP" sz="2100" spc="-203" dirty="0">
                <a:ln w="0"/>
                <a:solidFill>
                  <a:schemeClr val="bg1"/>
                </a:solidFill>
                <a:latin typeface="HGS明朝E" panose="02020800000000000000" pitchFamily="18" charset="-128"/>
                <a:ea typeface="HGS明朝E" panose="02020800000000000000" pitchFamily="18" charset="-128"/>
              </a:rPr>
              <a:t>18</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7</a:t>
            </a:r>
            <a:r>
              <a:rPr lang="ja-JP" altLang="en-US" sz="2100" spc="-203" dirty="0">
                <a:ln w="0"/>
                <a:solidFill>
                  <a:schemeClr val="bg1"/>
                </a:solidFill>
                <a:latin typeface="HGS明朝E" panose="02020800000000000000" pitchFamily="18" charset="-128"/>
                <a:ea typeface="HGS明朝E" panose="02020800000000000000" pitchFamily="18" charset="-128"/>
              </a:rPr>
              <a:t>月　天草モリンガファームスタート</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平成</a:t>
            </a:r>
            <a:r>
              <a:rPr lang="en-US" altLang="ja-JP" sz="2100" spc="-203" dirty="0">
                <a:ln w="0"/>
                <a:solidFill>
                  <a:schemeClr val="bg1"/>
                </a:solidFill>
                <a:latin typeface="HGS明朝E" panose="02020800000000000000" pitchFamily="18" charset="-128"/>
                <a:ea typeface="HGS明朝E" panose="02020800000000000000" pitchFamily="18" charset="-128"/>
              </a:rPr>
              <a:t>21</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3</a:t>
            </a:r>
            <a:r>
              <a:rPr lang="ja-JP" altLang="en-US" sz="2100" spc="-203" dirty="0">
                <a:ln w="0"/>
                <a:solidFill>
                  <a:schemeClr val="bg1"/>
                </a:solidFill>
                <a:latin typeface="HGS明朝E" panose="02020800000000000000" pitchFamily="18" charset="-128"/>
                <a:ea typeface="HGS明朝E" panose="02020800000000000000" pitchFamily="18" charset="-128"/>
              </a:rPr>
              <a:t>月　「天草モリンガ」が熊本県地域ブランドとして認定</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平成</a:t>
            </a:r>
            <a:r>
              <a:rPr lang="en-US" altLang="ja-JP" sz="2100" spc="-203" dirty="0">
                <a:ln w="0"/>
                <a:solidFill>
                  <a:schemeClr val="bg1"/>
                </a:solidFill>
                <a:latin typeface="HGS明朝E" panose="02020800000000000000" pitchFamily="18" charset="-128"/>
                <a:ea typeface="HGS明朝E" panose="02020800000000000000" pitchFamily="18" charset="-128"/>
              </a:rPr>
              <a:t>24</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4</a:t>
            </a:r>
            <a:r>
              <a:rPr lang="ja-JP" altLang="en-US" sz="2100" spc="-203" dirty="0">
                <a:ln w="0"/>
                <a:solidFill>
                  <a:schemeClr val="bg1"/>
                </a:solidFill>
                <a:latin typeface="HGS明朝E" panose="02020800000000000000" pitchFamily="18" charset="-128"/>
                <a:ea typeface="HGS明朝E" panose="02020800000000000000" pitchFamily="18" charset="-128"/>
              </a:rPr>
              <a:t>月　県内五カ所の就労継続支援施設と契約栽培開始</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平成</a:t>
            </a:r>
            <a:r>
              <a:rPr lang="en-US" altLang="ja-JP" sz="2100" spc="-203" dirty="0">
                <a:ln w="0"/>
                <a:solidFill>
                  <a:schemeClr val="bg1"/>
                </a:solidFill>
                <a:latin typeface="HGS明朝E" panose="02020800000000000000" pitchFamily="18" charset="-128"/>
                <a:ea typeface="HGS明朝E" panose="02020800000000000000" pitchFamily="18" charset="-128"/>
              </a:rPr>
              <a:t>29</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7</a:t>
            </a:r>
            <a:r>
              <a:rPr lang="ja-JP" altLang="en-US" sz="2100" spc="-203" dirty="0">
                <a:ln w="0"/>
                <a:solidFill>
                  <a:schemeClr val="bg1"/>
                </a:solidFill>
                <a:latin typeface="HGS明朝E" panose="02020800000000000000" pitchFamily="18" charset="-128"/>
                <a:ea typeface="HGS明朝E" panose="02020800000000000000" pitchFamily="18" charset="-128"/>
              </a:rPr>
              <a:t>月　機能性表示食品「モリンガ</a:t>
            </a:r>
            <a:r>
              <a:rPr lang="en-US" altLang="ja-JP" sz="2100" spc="-203" dirty="0">
                <a:ln w="0"/>
                <a:solidFill>
                  <a:schemeClr val="bg1"/>
                </a:solidFill>
                <a:latin typeface="HGS明朝E" panose="02020800000000000000" pitchFamily="18" charset="-128"/>
                <a:ea typeface="HGS明朝E" panose="02020800000000000000" pitchFamily="18" charset="-128"/>
              </a:rPr>
              <a:t>GABA</a:t>
            </a:r>
            <a:r>
              <a:rPr lang="ja-JP" altLang="en-US" sz="2100" spc="-203" dirty="0">
                <a:ln w="0"/>
                <a:solidFill>
                  <a:schemeClr val="bg1"/>
                </a:solidFill>
                <a:latin typeface="HGS明朝E" panose="02020800000000000000" pitchFamily="18" charset="-128"/>
                <a:ea typeface="HGS明朝E" panose="02020800000000000000" pitchFamily="18" charset="-128"/>
              </a:rPr>
              <a:t>」産官学共同開発スタート</a:t>
            </a:r>
            <a:endParaRPr lang="en-US" altLang="ja-JP" sz="21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                         令和元年申請、登録</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令和</a:t>
            </a:r>
            <a:r>
              <a:rPr lang="en-US" altLang="ja-JP" sz="2100" spc="-203" dirty="0">
                <a:ln w="0"/>
                <a:solidFill>
                  <a:schemeClr val="bg1"/>
                </a:solidFill>
                <a:latin typeface="HGS明朝E" panose="02020800000000000000" pitchFamily="18" charset="-128"/>
                <a:ea typeface="HGS明朝E" panose="02020800000000000000" pitchFamily="18" charset="-128"/>
              </a:rPr>
              <a:t>02</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8</a:t>
            </a:r>
            <a:r>
              <a:rPr lang="ja-JP" altLang="en-US" sz="2100" spc="-203" dirty="0">
                <a:ln w="0"/>
                <a:solidFill>
                  <a:schemeClr val="bg1"/>
                </a:solidFill>
                <a:latin typeface="HGS明朝E" panose="02020800000000000000" pitchFamily="18" charset="-128"/>
                <a:ea typeface="HGS明朝E" panose="02020800000000000000" pitchFamily="18" charset="-128"/>
              </a:rPr>
              <a:t>月　くまもと健康志向型プロダクツ認定</a:t>
            </a:r>
            <a:endParaRPr lang="en-US" altLang="ja-JP" sz="2100" spc="-203" dirty="0">
              <a:ln w="0"/>
              <a:solidFill>
                <a:schemeClr val="bg1"/>
              </a:solidFill>
              <a:latin typeface="HGS明朝E" panose="02020800000000000000" pitchFamily="18" charset="-128"/>
              <a:ea typeface="HGS明朝E" panose="02020800000000000000" pitchFamily="18" charset="-128"/>
            </a:endParaRPr>
          </a:p>
          <a:p>
            <a:endParaRPr lang="en-US" altLang="ja-JP" sz="600" spc="-203" dirty="0">
              <a:ln w="0"/>
              <a:solidFill>
                <a:schemeClr val="bg1"/>
              </a:solidFill>
              <a:latin typeface="HGS明朝E" panose="02020800000000000000" pitchFamily="18" charset="-128"/>
              <a:ea typeface="HGS明朝E" panose="02020800000000000000" pitchFamily="18" charset="-128"/>
            </a:endParaRPr>
          </a:p>
          <a:p>
            <a:r>
              <a:rPr lang="ja-JP" altLang="en-US" sz="2100" spc="-203" dirty="0">
                <a:ln w="0"/>
                <a:solidFill>
                  <a:schemeClr val="bg1"/>
                </a:solidFill>
                <a:latin typeface="HGS明朝E" panose="02020800000000000000" pitchFamily="18" charset="-128"/>
                <a:ea typeface="HGS明朝E" panose="02020800000000000000" pitchFamily="18" charset="-128"/>
              </a:rPr>
              <a:t>令和</a:t>
            </a:r>
            <a:r>
              <a:rPr lang="en-US" altLang="ja-JP" sz="2100" spc="-203" dirty="0">
                <a:ln w="0"/>
                <a:solidFill>
                  <a:schemeClr val="bg1"/>
                </a:solidFill>
                <a:latin typeface="HGS明朝E" panose="02020800000000000000" pitchFamily="18" charset="-128"/>
                <a:ea typeface="HGS明朝E" panose="02020800000000000000" pitchFamily="18" charset="-128"/>
              </a:rPr>
              <a:t>04</a:t>
            </a:r>
            <a:r>
              <a:rPr lang="ja-JP" altLang="en-US" sz="2100" spc="-203" dirty="0">
                <a:ln w="0"/>
                <a:solidFill>
                  <a:schemeClr val="bg1"/>
                </a:solidFill>
                <a:latin typeface="HGS明朝E" panose="02020800000000000000" pitchFamily="18" charset="-128"/>
                <a:ea typeface="HGS明朝E" panose="02020800000000000000" pitchFamily="18" charset="-128"/>
              </a:rPr>
              <a:t>年</a:t>
            </a:r>
            <a:r>
              <a:rPr lang="en-US" altLang="ja-JP" sz="2100" spc="-203" dirty="0">
                <a:ln w="0"/>
                <a:solidFill>
                  <a:schemeClr val="bg1"/>
                </a:solidFill>
                <a:latin typeface="HGS明朝E" panose="02020800000000000000" pitchFamily="18" charset="-128"/>
                <a:ea typeface="HGS明朝E" panose="02020800000000000000" pitchFamily="18" charset="-128"/>
              </a:rPr>
              <a:t>8</a:t>
            </a:r>
            <a:r>
              <a:rPr lang="ja-JP" altLang="en-US" sz="2100" spc="-203" dirty="0">
                <a:ln w="0"/>
                <a:solidFill>
                  <a:schemeClr val="bg1"/>
                </a:solidFill>
                <a:latin typeface="HGS明朝E" panose="02020800000000000000" pitchFamily="18" charset="-128"/>
                <a:ea typeface="HGS明朝E" panose="02020800000000000000" pitchFamily="18" charset="-128"/>
              </a:rPr>
              <a:t>月～</a:t>
            </a:r>
            <a:r>
              <a:rPr lang="en-US" altLang="ja-JP" sz="2100" spc="-203" dirty="0">
                <a:ln w="0"/>
                <a:solidFill>
                  <a:schemeClr val="bg1"/>
                </a:solidFill>
                <a:latin typeface="HGS明朝E" panose="02020800000000000000" pitchFamily="18" charset="-128"/>
                <a:ea typeface="HGS明朝E" panose="02020800000000000000" pitchFamily="18" charset="-128"/>
              </a:rPr>
              <a:t>9</a:t>
            </a:r>
            <a:r>
              <a:rPr lang="ja-JP" altLang="en-US" sz="2100" spc="-203" dirty="0">
                <a:ln w="0"/>
                <a:solidFill>
                  <a:schemeClr val="bg1"/>
                </a:solidFill>
                <a:latin typeface="HGS明朝E" panose="02020800000000000000" pitchFamily="18" charset="-128"/>
                <a:ea typeface="HGS明朝E" panose="02020800000000000000" pitchFamily="18" charset="-128"/>
              </a:rPr>
              <a:t>月　モリンガ生葉の「ﾓﾘﾝｶﾞ</a:t>
            </a:r>
            <a:r>
              <a:rPr lang="en-US" altLang="ja-JP" sz="2100" spc="-203" dirty="0">
                <a:ln w="0"/>
                <a:solidFill>
                  <a:schemeClr val="bg1"/>
                </a:solidFill>
                <a:latin typeface="HGS明朝E" panose="02020800000000000000" pitchFamily="18" charset="-128"/>
                <a:ea typeface="HGS明朝E" panose="02020800000000000000" pitchFamily="18" charset="-128"/>
              </a:rPr>
              <a:t>GABA </a:t>
            </a:r>
            <a:r>
              <a:rPr lang="ja-JP" altLang="en-US" sz="2100" spc="-203" dirty="0">
                <a:ln w="0"/>
                <a:solidFill>
                  <a:schemeClr val="bg1"/>
                </a:solidFill>
                <a:latin typeface="HGS明朝E" panose="02020800000000000000" pitchFamily="18" charset="-128"/>
                <a:ea typeface="HGS明朝E" panose="02020800000000000000" pitchFamily="18" charset="-128"/>
              </a:rPr>
              <a:t>」機能性表示食品に認定</a:t>
            </a:r>
          </a:p>
        </p:txBody>
      </p:sp>
    </p:spTree>
    <p:extLst>
      <p:ext uri="{BB962C8B-B14F-4D97-AF65-F5344CB8AC3E}">
        <p14:creationId xmlns:p14="http://schemas.microsoft.com/office/powerpoint/2010/main" val="27515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406DE5D-0311-4F15-AA9F-675748BDBE27}"/>
              </a:ext>
            </a:extLst>
          </p:cNvPr>
          <p:cNvSpPr/>
          <p:nvPr/>
        </p:nvSpPr>
        <p:spPr>
          <a:xfrm>
            <a:off x="591238" y="741301"/>
            <a:ext cx="8108879" cy="6317114"/>
          </a:xfrm>
          <a:prstGeom prst="rect">
            <a:avLst/>
          </a:prstGeom>
          <a:solidFill>
            <a:srgbClr val="B6DF89">
              <a:alpha val="44000"/>
            </a:srgbClr>
          </a:solidFill>
          <a:ln>
            <a:solidFill>
              <a:srgbClr val="253917"/>
            </a:solidFill>
            <a:prstDash val="lgDash"/>
          </a:ln>
          <a:effectLst/>
        </p:spPr>
        <p:txBody>
          <a:bodyPr wrap="square" lIns="68580" tIns="34290" rIns="68580" bIns="34290">
            <a:spAutoFit/>
          </a:bodyPr>
          <a:lstStyle/>
          <a:p>
            <a:endParaRPr lang="en-US" altLang="ja-JP" sz="24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１．農薬や化学肥料を使わない</a:t>
            </a:r>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自然栽培農法を全国に普及させる　</a:t>
            </a:r>
            <a:r>
              <a:rPr lang="ja-JP" altLang="en-US" sz="2000" dirty="0">
                <a:ln w="0"/>
                <a:latin typeface="HGP創英角ｺﾞｼｯｸUB" panose="020B0A00000000000000" pitchFamily="50" charset="-128"/>
                <a:ea typeface="HGP創英角ｺﾞｼｯｸUB" panose="020B0A00000000000000" pitchFamily="50" charset="-128"/>
              </a:rPr>
              <a:t>　　　　</a:t>
            </a:r>
            <a:endParaRPr lang="en-US" altLang="ja-JP" sz="2000" dirty="0">
              <a:ln w="0"/>
              <a:latin typeface="HGP創英角ｺﾞｼｯｸUB" panose="020B0A00000000000000" pitchFamily="50" charset="-128"/>
              <a:ea typeface="HGP創英角ｺﾞｼｯｸUB" panose="020B0A00000000000000" pitchFamily="50" charset="-128"/>
            </a:endParaRPr>
          </a:p>
          <a:p>
            <a:endParaRPr lang="en-US" altLang="ja-JP" sz="2000" dirty="0">
              <a:ln w="0"/>
              <a:solidFill>
                <a:srgbClr val="C00000"/>
              </a:solidFill>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２．現在、機能性のモリンガは２種類だが、野菜</a:t>
            </a:r>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　　としてモリンガを普及させるため、</a:t>
            </a:r>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ベビーリーフ</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　　との組み合わせや煮込み用野菜との組み合わ</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　　せ</a:t>
            </a:r>
            <a:r>
              <a:rPr lang="ja-JP" altLang="en-US" sz="2000" dirty="0">
                <a:ln w="0"/>
                <a:latin typeface="HGP創英角ｺﾞｼｯｸUB" panose="020B0A00000000000000" pitchFamily="50" charset="-128"/>
                <a:ea typeface="HGP創英角ｺﾞｼｯｸUB" panose="020B0A00000000000000" pitchFamily="50" charset="-128"/>
              </a:rPr>
              <a:t>で、機能性表示食品としての商品ラインナップ</a:t>
            </a:r>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　　を広げていく</a:t>
            </a:r>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　　モリンガは全国で生産が可能で、</a:t>
            </a:r>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栽培地の</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　　近くの工場と連携すれば都市部にも供給が</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　　可能</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３．１年に１回しか収穫しない</a:t>
            </a:r>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希少価値の高い</a:t>
            </a:r>
            <a:endParaRPr lang="en-US" altLang="ja-JP" sz="2000" dirty="0">
              <a:ln w="0"/>
              <a:solidFill>
                <a:srgbClr val="FF0000"/>
              </a:solidFill>
              <a:latin typeface="HGP創英角ｺﾞｼｯｸUB" panose="020B0A00000000000000" pitchFamily="50" charset="-128"/>
              <a:ea typeface="HGP創英角ｺﾞｼｯｸUB" panose="020B0A00000000000000" pitchFamily="50" charset="-128"/>
            </a:endParaRPr>
          </a:p>
          <a:p>
            <a:endParaRPr lang="en-US" altLang="ja-JP" sz="200" dirty="0">
              <a:ln w="0"/>
              <a:solidFill>
                <a:srgbClr val="FF0000"/>
              </a:solidFill>
              <a:latin typeface="HGP創英角ｺﾞｼｯｸUB" panose="020B0A00000000000000" pitchFamily="50" charset="-128"/>
              <a:ea typeface="HGP創英角ｺﾞｼｯｸUB" panose="020B0A00000000000000" pitchFamily="50" charset="-128"/>
            </a:endParaRPr>
          </a:p>
          <a:p>
            <a:r>
              <a:rPr lang="ja-JP" altLang="en-US" sz="2000" dirty="0">
                <a:ln w="0"/>
                <a:solidFill>
                  <a:srgbClr val="FF0000"/>
                </a:solidFill>
                <a:latin typeface="HGP創英角ｺﾞｼｯｸUB" panose="020B0A00000000000000" pitchFamily="50" charset="-128"/>
                <a:ea typeface="HGP創英角ｺﾞｼｯｸUB" panose="020B0A00000000000000" pitchFamily="50" charset="-128"/>
              </a:rPr>
              <a:t>　　「バージンモリンガ」</a:t>
            </a:r>
            <a:r>
              <a:rPr lang="ja-JP" altLang="en-US" sz="2000" dirty="0">
                <a:ln w="0"/>
                <a:latin typeface="HGP創英角ｺﾞｼｯｸUB" panose="020B0A00000000000000" pitchFamily="50" charset="-128"/>
                <a:ea typeface="HGP創英角ｺﾞｼｯｸUB" panose="020B0A00000000000000" pitchFamily="50" charset="-128"/>
              </a:rPr>
              <a:t>を急速にマーケットが</a:t>
            </a:r>
            <a:endParaRPr lang="en-US" altLang="ja-JP" sz="2000" dirty="0">
              <a:ln w="0"/>
              <a:latin typeface="HGP創英角ｺﾞｼｯｸUB" panose="020B0A00000000000000" pitchFamily="50" charset="-128"/>
              <a:ea typeface="HGP創英角ｺﾞｼｯｸUB" panose="020B0A00000000000000" pitchFamily="50" charset="-128"/>
            </a:endParaRPr>
          </a:p>
          <a:p>
            <a:r>
              <a:rPr lang="ja-JP" altLang="en-US" sz="2000" dirty="0">
                <a:ln w="0"/>
                <a:latin typeface="HGP創英角ｺﾞｼｯｸUB" panose="020B0A00000000000000" pitchFamily="50" charset="-128"/>
                <a:ea typeface="HGP創英角ｺﾞｼｯｸUB" panose="020B0A00000000000000" pitchFamily="50" charset="-128"/>
              </a:rPr>
              <a:t>　　拡大している欧米に販路をＰＲする</a:t>
            </a:r>
            <a:endParaRPr lang="en-US" altLang="ja-JP" sz="2000" dirty="0">
              <a:ln w="0"/>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a:p>
            <a:endParaRPr lang="en-US" altLang="ja-JP" sz="2000" dirty="0">
              <a:ln w="0"/>
              <a:latin typeface="HGP創英角ｺﾞｼｯｸUB" panose="020B0A00000000000000" pitchFamily="50" charset="-128"/>
              <a:ea typeface="HGP創英角ｺﾞｼｯｸUB" panose="020B0A00000000000000" pitchFamily="50" charset="-128"/>
            </a:endParaRPr>
          </a:p>
        </p:txBody>
      </p:sp>
      <p:sp>
        <p:nvSpPr>
          <p:cNvPr id="6" name="正方形/長方形 5">
            <a:extLst>
              <a:ext uri="{FF2B5EF4-FFF2-40B4-BE49-F238E27FC236}">
                <a16:creationId xmlns:a16="http://schemas.microsoft.com/office/drawing/2014/main" id="{5AD2AE3A-5E6B-4A51-9E5E-326FDC67922F}"/>
              </a:ext>
            </a:extLst>
          </p:cNvPr>
          <p:cNvSpPr/>
          <p:nvPr/>
        </p:nvSpPr>
        <p:spPr>
          <a:xfrm>
            <a:off x="3049628" y="163539"/>
            <a:ext cx="3044744" cy="500137"/>
          </a:xfrm>
          <a:prstGeom prst="rect">
            <a:avLst/>
          </a:prstGeom>
          <a:noFill/>
        </p:spPr>
        <p:txBody>
          <a:bodyPr wrap="none" lIns="68580" tIns="34290" rIns="68580" bIns="34290">
            <a:spAutoFit/>
          </a:bodyPr>
          <a:lstStyle/>
          <a:p>
            <a:r>
              <a:rPr lang="ja-JP" altLang="en-US" sz="2800" dirty="0">
                <a:ln w="0"/>
                <a:effectLst>
                  <a:glow rad="127000">
                    <a:schemeClr val="bg1"/>
                  </a:glow>
                </a:effectLst>
                <a:latin typeface="HGP創英角ｺﾞｼｯｸUB" panose="020B0A00000000000000" pitchFamily="50" charset="-128"/>
                <a:ea typeface="HGP創英角ｺﾞｼｯｸUB" panose="020B0A00000000000000" pitchFamily="50" charset="-128"/>
              </a:rPr>
              <a:t>＜今後のビジョン＞</a:t>
            </a:r>
          </a:p>
        </p:txBody>
      </p:sp>
      <p:pic>
        <p:nvPicPr>
          <p:cNvPr id="4" name="図 3" descr="カレンダー, マップ&#10;&#10;自動的に生成された説明">
            <a:extLst>
              <a:ext uri="{FF2B5EF4-FFF2-40B4-BE49-F238E27FC236}">
                <a16:creationId xmlns:a16="http://schemas.microsoft.com/office/drawing/2014/main" id="{15764D8A-0D08-0719-92EB-7753BF5B319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6663" r="18577"/>
          <a:stretch/>
        </p:blipFill>
        <p:spPr>
          <a:xfrm>
            <a:off x="6052357" y="1766419"/>
            <a:ext cx="2500404" cy="2173993"/>
          </a:xfrm>
          <a:prstGeom prst="rect">
            <a:avLst/>
          </a:prstGeom>
          <a:effectLst>
            <a:outerShdw blurRad="50800" dist="38100" dir="2700000" algn="tl" rotWithShape="0">
              <a:prstClr val="black">
                <a:alpha val="40000"/>
              </a:prstClr>
            </a:outerShdw>
          </a:effectLst>
        </p:spPr>
      </p:pic>
      <p:pic>
        <p:nvPicPr>
          <p:cNvPr id="8" name="図 7" descr="ブロッコリーのクローズアップ&#10;&#10;中程度の精度で自動的に生成された説明">
            <a:extLst>
              <a:ext uri="{FF2B5EF4-FFF2-40B4-BE49-F238E27FC236}">
                <a16:creationId xmlns:a16="http://schemas.microsoft.com/office/drawing/2014/main" id="{CB422FC0-4EBB-BF73-476A-56B89048F3B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l="65738" t="8133" r="2812" b="53959"/>
          <a:stretch/>
        </p:blipFill>
        <p:spPr>
          <a:xfrm>
            <a:off x="5747920" y="4389513"/>
            <a:ext cx="2875862" cy="2219800"/>
          </a:xfrm>
          <a:prstGeom prst="ellipse">
            <a:avLst/>
          </a:prstGeom>
          <a:ln>
            <a:noFill/>
          </a:ln>
          <a:effectLst>
            <a:softEdge rad="112500"/>
          </a:effectLst>
        </p:spPr>
      </p:pic>
    </p:spTree>
    <p:extLst>
      <p:ext uri="{BB962C8B-B14F-4D97-AF65-F5344CB8AC3E}">
        <p14:creationId xmlns:p14="http://schemas.microsoft.com/office/powerpoint/2010/main" val="38851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442BDBC4-6324-FC50-B924-15965CB58590}"/>
              </a:ext>
            </a:extLst>
          </p:cNvPr>
          <p:cNvGrpSpPr/>
          <p:nvPr/>
        </p:nvGrpSpPr>
        <p:grpSpPr>
          <a:xfrm>
            <a:off x="5500622" y="584958"/>
            <a:ext cx="3462439" cy="4615543"/>
            <a:chOff x="5348222" y="584958"/>
            <a:chExt cx="3462439" cy="4615543"/>
          </a:xfrm>
        </p:grpSpPr>
        <p:pic>
          <p:nvPicPr>
            <p:cNvPr id="15" name="図 14" descr="屋外, 人, 草, 立つ が含まれている画像&#10;&#10;自動的に生成された説明">
              <a:extLst>
                <a:ext uri="{FF2B5EF4-FFF2-40B4-BE49-F238E27FC236}">
                  <a16:creationId xmlns:a16="http://schemas.microsoft.com/office/drawing/2014/main" id="{F782B0D0-7F9D-88E0-4960-C0CCB9EE3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222" y="584958"/>
              <a:ext cx="3462439" cy="4615543"/>
            </a:xfrm>
            <a:prstGeom prst="rect">
              <a:avLst/>
            </a:prstGeom>
          </p:spPr>
        </p:pic>
        <p:sp>
          <p:nvSpPr>
            <p:cNvPr id="19" name="四角形: 角を丸くする 18">
              <a:extLst>
                <a:ext uri="{FF2B5EF4-FFF2-40B4-BE49-F238E27FC236}">
                  <a16:creationId xmlns:a16="http://schemas.microsoft.com/office/drawing/2014/main" id="{8D7009B6-D80A-086B-46DA-44D97DBED0DE}"/>
                </a:ext>
              </a:extLst>
            </p:cNvPr>
            <p:cNvSpPr/>
            <p:nvPr/>
          </p:nvSpPr>
          <p:spPr>
            <a:xfrm>
              <a:off x="5348222" y="3674316"/>
              <a:ext cx="127748" cy="998275"/>
            </a:xfrm>
            <a:prstGeom prst="roundRect">
              <a:avLst/>
            </a:prstGeom>
            <a:solidFill>
              <a:schemeClr val="tx2">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1B0516B7-5997-D625-C392-EAD505786DAB}"/>
                </a:ext>
              </a:extLst>
            </p:cNvPr>
            <p:cNvSpPr/>
            <p:nvPr/>
          </p:nvSpPr>
          <p:spPr>
            <a:xfrm>
              <a:off x="5406538" y="3681938"/>
              <a:ext cx="353740" cy="998275"/>
            </a:xfrm>
            <a:prstGeom prst="roundRect">
              <a:avLst/>
            </a:prstGeom>
            <a:solidFill>
              <a:schemeClr val="tx2">
                <a:lumMod val="5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BF49332B-FD2E-4726-922F-32AEE47B44AC}"/>
              </a:ext>
            </a:extLst>
          </p:cNvPr>
          <p:cNvSpPr/>
          <p:nvPr/>
        </p:nvSpPr>
        <p:spPr>
          <a:xfrm>
            <a:off x="3112945" y="359848"/>
            <a:ext cx="2908489" cy="484748"/>
          </a:xfrm>
          <a:prstGeom prst="rect">
            <a:avLst/>
          </a:prstGeom>
          <a:noFill/>
        </p:spPr>
        <p:txBody>
          <a:bodyPr wrap="none" lIns="68580" tIns="34290" rIns="68580" bIns="34290">
            <a:spAutoFit/>
          </a:bodyPr>
          <a:lstStyle/>
          <a:p>
            <a:r>
              <a:rPr lang="ja-JP" altLang="en-US" sz="2700" dirty="0">
                <a:ln w="0"/>
                <a:latin typeface="HG創英角ｺﾞｼｯｸUB" panose="020B0A09000000000000" pitchFamily="49" charset="-128"/>
                <a:ea typeface="HG創英角ｺﾞｼｯｸUB" panose="020B0A09000000000000" pitchFamily="49" charset="-128"/>
              </a:rPr>
              <a:t>＜モリンガとは＞</a:t>
            </a:r>
            <a:endParaRPr lang="en-US" altLang="ja-JP" sz="2700" dirty="0">
              <a:ln w="0"/>
              <a:latin typeface="HG創英角ｺﾞｼｯｸUB" panose="020B0A09000000000000" pitchFamily="49" charset="-128"/>
              <a:ea typeface="HG創英角ｺﾞｼｯｸUB" panose="020B0A09000000000000" pitchFamily="49" charset="-128"/>
            </a:endParaRPr>
          </a:p>
        </p:txBody>
      </p:sp>
      <p:sp>
        <p:nvSpPr>
          <p:cNvPr id="4" name="正方形/長方形 3">
            <a:extLst>
              <a:ext uri="{FF2B5EF4-FFF2-40B4-BE49-F238E27FC236}">
                <a16:creationId xmlns:a16="http://schemas.microsoft.com/office/drawing/2014/main" id="{C14C25E5-34C6-46C9-8C7D-E62CF641A0D7}"/>
              </a:ext>
            </a:extLst>
          </p:cNvPr>
          <p:cNvSpPr/>
          <p:nvPr/>
        </p:nvSpPr>
        <p:spPr>
          <a:xfrm>
            <a:off x="333339" y="2336986"/>
            <a:ext cx="8496557" cy="715581"/>
          </a:xfrm>
          <a:prstGeom prst="rect">
            <a:avLst/>
          </a:prstGeom>
          <a:noFill/>
          <a:effectLst>
            <a:glow rad="127000">
              <a:schemeClr val="bg1"/>
            </a:glow>
          </a:effectLst>
        </p:spPr>
        <p:txBody>
          <a:bodyPr wrap="squar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２．世界中の可食植物の中でも</a:t>
            </a:r>
            <a:r>
              <a:rPr lang="ja-JP" altLang="en-US" sz="2100" dirty="0">
                <a:ln w="0"/>
                <a:effectLst>
                  <a:glow rad="127000">
                    <a:schemeClr val="bg1"/>
                  </a:glow>
                </a:effectLst>
                <a:latin typeface="HG創英角ｺﾞｼｯｸUB" panose="020B0A09000000000000" pitchFamily="49" charset="-128"/>
                <a:ea typeface="HG創英角ｺﾞｼｯｸUB" panose="020B0A09000000000000" pitchFamily="49" charset="-128"/>
              </a:rPr>
              <a:t>トップクラスの栄養成分を</a:t>
            </a:r>
            <a:endParaRPr lang="en-US" altLang="ja-JP" sz="2100" dirty="0">
              <a:ln w="0"/>
              <a:effectLst>
                <a:glow rad="127000">
                  <a:schemeClr val="bg1"/>
                </a:glow>
              </a:effectLst>
              <a:latin typeface="HG創英角ｺﾞｼｯｸUB" panose="020B0A09000000000000" pitchFamily="49" charset="-128"/>
              <a:ea typeface="HG創英角ｺﾞｼｯｸUB" panose="020B0A09000000000000" pitchFamily="49" charset="-128"/>
            </a:endParaRPr>
          </a:p>
          <a:p>
            <a:r>
              <a:rPr lang="ja-JP" altLang="en-US" sz="2100" dirty="0">
                <a:ln w="0"/>
                <a:solidFill>
                  <a:schemeClr val="bg1"/>
                </a:solidFill>
                <a:latin typeface="HG創英角ｺﾞｼｯｸUB" panose="020B0A09000000000000" pitchFamily="49" charset="-128"/>
                <a:ea typeface="HG創英角ｺﾞｼｯｸUB" panose="020B0A09000000000000" pitchFamily="49" charset="-128"/>
              </a:rPr>
              <a:t>２．</a:t>
            </a:r>
            <a:r>
              <a:rPr lang="ja-JP" altLang="en-US" sz="2100" dirty="0">
                <a:ln w="0"/>
                <a:latin typeface="HG創英角ｺﾞｼｯｸUB" panose="020B0A09000000000000" pitchFamily="49" charset="-128"/>
                <a:ea typeface="HG創英角ｺﾞｼｯｸUB" panose="020B0A09000000000000" pitchFamily="49" charset="-128"/>
              </a:rPr>
              <a:t>含む</a:t>
            </a:r>
            <a:r>
              <a:rPr lang="ja-JP" altLang="en-US" sz="2100" dirty="0">
                <a:ln w="0"/>
                <a:solidFill>
                  <a:srgbClr val="FF0000"/>
                </a:solidFill>
                <a:effectLst>
                  <a:glow rad="127000">
                    <a:schemeClr val="bg1"/>
                  </a:glow>
                </a:effectLst>
                <a:latin typeface="HG創英角ｺﾞｼｯｸUB" panose="020B0A09000000000000" pitchFamily="49" charset="-128"/>
                <a:ea typeface="HG創英角ｺﾞｼｯｸUB" panose="020B0A09000000000000" pitchFamily="49" charset="-128"/>
              </a:rPr>
              <a:t>スーパーフード</a:t>
            </a:r>
          </a:p>
        </p:txBody>
      </p:sp>
      <p:sp>
        <p:nvSpPr>
          <p:cNvPr id="5" name="正方形/長方形 4">
            <a:extLst>
              <a:ext uri="{FF2B5EF4-FFF2-40B4-BE49-F238E27FC236}">
                <a16:creationId xmlns:a16="http://schemas.microsoft.com/office/drawing/2014/main" id="{40AAFAA1-94C3-41B6-AFEB-55F2093B442D}"/>
              </a:ext>
            </a:extLst>
          </p:cNvPr>
          <p:cNvSpPr/>
          <p:nvPr/>
        </p:nvSpPr>
        <p:spPr>
          <a:xfrm>
            <a:off x="333339" y="3516123"/>
            <a:ext cx="6332503" cy="392415"/>
          </a:xfrm>
          <a:prstGeom prst="rect">
            <a:avLst/>
          </a:prstGeom>
          <a:noFill/>
        </p:spPr>
        <p:txBody>
          <a:bodyPr wrap="non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３．モリンガは葉・鞘</a:t>
            </a:r>
            <a:r>
              <a:rPr lang="en-US" altLang="ja-JP" sz="2100" dirty="0">
                <a:ln w="0"/>
                <a:latin typeface="HG創英角ｺﾞｼｯｸUB" panose="020B0A09000000000000" pitchFamily="49" charset="-128"/>
                <a:ea typeface="HG創英角ｺﾞｼｯｸUB" panose="020B0A09000000000000" pitchFamily="49" charset="-128"/>
              </a:rPr>
              <a:t>(</a:t>
            </a:r>
            <a:r>
              <a:rPr lang="ja-JP" altLang="en-US" sz="2100" dirty="0">
                <a:ln w="0"/>
                <a:latin typeface="HG創英角ｺﾞｼｯｸUB" panose="020B0A09000000000000" pitchFamily="49" charset="-128"/>
                <a:ea typeface="HG創英角ｺﾞｼｯｸUB" panose="020B0A09000000000000" pitchFamily="49" charset="-128"/>
              </a:rPr>
              <a:t>種</a:t>
            </a:r>
            <a:r>
              <a:rPr lang="en-US" altLang="ja-JP" sz="2100" dirty="0">
                <a:ln w="0"/>
                <a:latin typeface="HG創英角ｺﾞｼｯｸUB" panose="020B0A09000000000000" pitchFamily="49" charset="-128"/>
                <a:ea typeface="HG創英角ｺﾞｼｯｸUB" panose="020B0A09000000000000" pitchFamily="49" charset="-128"/>
              </a:rPr>
              <a:t>)</a:t>
            </a:r>
            <a:r>
              <a:rPr lang="ja-JP" altLang="en-US" sz="2100" dirty="0">
                <a:ln w="0"/>
                <a:latin typeface="HG創英角ｺﾞｼｯｸUB" panose="020B0A09000000000000" pitchFamily="49" charset="-128"/>
                <a:ea typeface="HG創英角ｺﾞｼｯｸUB" panose="020B0A09000000000000" pitchFamily="49" charset="-128"/>
              </a:rPr>
              <a:t>・茎・根、</a:t>
            </a:r>
            <a:r>
              <a:rPr lang="ja-JP" altLang="en-US" sz="2100" dirty="0">
                <a:ln w="0"/>
                <a:solidFill>
                  <a:srgbClr val="FF0000"/>
                </a:solidFill>
                <a:effectLst>
                  <a:glow rad="127000">
                    <a:schemeClr val="bg1"/>
                  </a:glow>
                </a:effectLst>
                <a:latin typeface="HG創英角ｺﾞｼｯｸUB" panose="020B0A09000000000000" pitchFamily="49" charset="-128"/>
                <a:ea typeface="HG創英角ｺﾞｼｯｸUB" panose="020B0A09000000000000" pitchFamily="49" charset="-128"/>
              </a:rPr>
              <a:t>全て利用可能</a:t>
            </a:r>
          </a:p>
        </p:txBody>
      </p:sp>
      <p:sp>
        <p:nvSpPr>
          <p:cNvPr id="8" name="正方形/長方形 7">
            <a:extLst>
              <a:ext uri="{FF2B5EF4-FFF2-40B4-BE49-F238E27FC236}">
                <a16:creationId xmlns:a16="http://schemas.microsoft.com/office/drawing/2014/main" id="{FBA19CD9-4324-465B-ABAD-CF59AFDC9EFA}"/>
              </a:ext>
            </a:extLst>
          </p:cNvPr>
          <p:cNvSpPr/>
          <p:nvPr/>
        </p:nvSpPr>
        <p:spPr>
          <a:xfrm>
            <a:off x="333339" y="4419383"/>
            <a:ext cx="6063198" cy="715581"/>
          </a:xfrm>
          <a:prstGeom prst="rect">
            <a:avLst/>
          </a:prstGeom>
          <a:noFill/>
        </p:spPr>
        <p:txBody>
          <a:bodyPr wrap="non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４．一般的な植物と比べ</a:t>
            </a:r>
            <a:r>
              <a:rPr lang="ja-JP" altLang="en-US" sz="2100" dirty="0">
                <a:ln w="0"/>
                <a:solidFill>
                  <a:srgbClr val="FF0000"/>
                </a:solidFill>
                <a:latin typeface="HG創英角ｺﾞｼｯｸUB" panose="020B0A09000000000000" pitchFamily="49" charset="-128"/>
                <a:ea typeface="HG創英角ｺﾞｼｯｸUB" panose="020B0A09000000000000" pitchFamily="49" charset="-128"/>
              </a:rPr>
              <a:t>ＣＯ２を２０</a:t>
            </a:r>
            <a:r>
              <a:rPr lang="ja-JP" altLang="en-US" sz="2100" dirty="0">
                <a:ln w="0"/>
                <a:solidFill>
                  <a:srgbClr val="FF0000"/>
                </a:solidFill>
                <a:effectLst>
                  <a:glow rad="127000">
                    <a:schemeClr val="bg1"/>
                  </a:glow>
                </a:effectLst>
                <a:latin typeface="HG創英角ｺﾞｼｯｸUB" panose="020B0A09000000000000" pitchFamily="49" charset="-128"/>
                <a:ea typeface="HG創英角ｺﾞｼｯｸUB" panose="020B0A09000000000000" pitchFamily="49" charset="-128"/>
              </a:rPr>
              <a:t>倍以上吸収</a:t>
            </a:r>
            <a:endParaRPr lang="en-US" altLang="ja-JP" sz="2100" dirty="0">
              <a:ln w="0"/>
              <a:solidFill>
                <a:srgbClr val="FF0000"/>
              </a:solidFill>
              <a:effectLst>
                <a:glow rad="127000">
                  <a:schemeClr val="bg1"/>
                </a:glow>
              </a:effectLst>
              <a:latin typeface="HG創英角ｺﾞｼｯｸUB" panose="020B0A09000000000000" pitchFamily="49" charset="-128"/>
              <a:ea typeface="HG創英角ｺﾞｼｯｸUB" panose="020B0A09000000000000" pitchFamily="49" charset="-128"/>
            </a:endParaRPr>
          </a:p>
          <a:p>
            <a:r>
              <a:rPr lang="ja-JP" altLang="en-US" sz="2100" dirty="0">
                <a:ln w="0"/>
                <a:solidFill>
                  <a:schemeClr val="bg1"/>
                </a:solidFill>
                <a:latin typeface="HG創英角ｺﾞｼｯｸUB" panose="020B0A09000000000000" pitchFamily="49" charset="-128"/>
                <a:ea typeface="HG創英角ｺﾞｼｯｸUB" panose="020B0A09000000000000" pitchFamily="49" charset="-128"/>
              </a:rPr>
              <a:t>４．</a:t>
            </a:r>
            <a:r>
              <a:rPr lang="en-US" altLang="ja-JP" sz="2100" dirty="0">
                <a:ln w="0"/>
                <a:latin typeface="HG創英角ｺﾞｼｯｸUB" panose="020B0A09000000000000" pitchFamily="49" charset="-128"/>
                <a:ea typeface="HG創英角ｺﾞｼｯｸUB" panose="020B0A09000000000000" pitchFamily="49" charset="-128"/>
              </a:rPr>
              <a:t>SDGs</a:t>
            </a:r>
            <a:r>
              <a:rPr lang="ja-JP" altLang="en-US" sz="2100" dirty="0">
                <a:ln w="0"/>
                <a:latin typeface="HG創英角ｺﾞｼｯｸUB" panose="020B0A09000000000000" pitchFamily="49" charset="-128"/>
                <a:ea typeface="HG創英角ｺﾞｼｯｸUB" panose="020B0A09000000000000" pitchFamily="49" charset="-128"/>
              </a:rPr>
              <a:t>に貢献</a:t>
            </a:r>
            <a:endParaRPr lang="ja-JP" altLang="en-US" sz="2100" dirty="0">
              <a:ln w="0"/>
              <a:solidFill>
                <a:srgbClr val="FF0000"/>
              </a:solidFill>
              <a:effectLst>
                <a:glow rad="127000">
                  <a:schemeClr val="bg1"/>
                </a:glow>
              </a:effectLst>
              <a:latin typeface="HG創英角ｺﾞｼｯｸUB" panose="020B0A09000000000000" pitchFamily="49" charset="-128"/>
              <a:ea typeface="HG創英角ｺﾞｼｯｸUB" panose="020B0A09000000000000" pitchFamily="49" charset="-128"/>
            </a:endParaRPr>
          </a:p>
        </p:txBody>
      </p:sp>
      <p:sp>
        <p:nvSpPr>
          <p:cNvPr id="9" name="正方形/長方形 8">
            <a:extLst>
              <a:ext uri="{FF2B5EF4-FFF2-40B4-BE49-F238E27FC236}">
                <a16:creationId xmlns:a16="http://schemas.microsoft.com/office/drawing/2014/main" id="{F53C4E2C-6434-401B-922D-E65BF19465DB}"/>
              </a:ext>
            </a:extLst>
          </p:cNvPr>
          <p:cNvSpPr/>
          <p:nvPr/>
        </p:nvSpPr>
        <p:spPr>
          <a:xfrm>
            <a:off x="333339" y="5322644"/>
            <a:ext cx="5255285" cy="392415"/>
          </a:xfrm>
          <a:prstGeom prst="rect">
            <a:avLst/>
          </a:prstGeom>
          <a:noFill/>
        </p:spPr>
        <p:txBody>
          <a:bodyPr wrap="non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５．</a:t>
            </a:r>
            <a:r>
              <a:rPr lang="ja-JP" altLang="en-US" sz="2100" dirty="0">
                <a:ln w="0"/>
                <a:solidFill>
                  <a:srgbClr val="FF0000"/>
                </a:solidFill>
                <a:latin typeface="HG創英角ｺﾞｼｯｸUB" panose="020B0A09000000000000" pitchFamily="49" charset="-128"/>
                <a:ea typeface="HG創英角ｺﾞｼｯｸUB" panose="020B0A09000000000000" pitchFamily="49" charset="-128"/>
              </a:rPr>
              <a:t>農薬や化学肥料不使用</a:t>
            </a:r>
            <a:r>
              <a:rPr lang="ja-JP" altLang="en-US" sz="2100" dirty="0">
                <a:ln w="0"/>
                <a:latin typeface="HG創英角ｺﾞｼｯｸUB" panose="020B0A09000000000000" pitchFamily="49" charset="-128"/>
                <a:ea typeface="HG創英角ｺﾞｼｯｸUB" panose="020B0A09000000000000" pitchFamily="49" charset="-128"/>
              </a:rPr>
              <a:t>での栽培が可能</a:t>
            </a:r>
          </a:p>
        </p:txBody>
      </p:sp>
      <p:grpSp>
        <p:nvGrpSpPr>
          <p:cNvPr id="6" name="グループ化 5">
            <a:extLst>
              <a:ext uri="{FF2B5EF4-FFF2-40B4-BE49-F238E27FC236}">
                <a16:creationId xmlns:a16="http://schemas.microsoft.com/office/drawing/2014/main" id="{FD637B62-272C-42DD-9F00-11EC09CC63ED}"/>
              </a:ext>
            </a:extLst>
          </p:cNvPr>
          <p:cNvGrpSpPr/>
          <p:nvPr/>
        </p:nvGrpSpPr>
        <p:grpSpPr>
          <a:xfrm>
            <a:off x="333339" y="1386437"/>
            <a:ext cx="8486939" cy="671482"/>
            <a:chOff x="333339" y="1386437"/>
            <a:chExt cx="8486939" cy="671482"/>
          </a:xfrm>
        </p:grpSpPr>
        <p:sp>
          <p:nvSpPr>
            <p:cNvPr id="3" name="正方形/長方形 2">
              <a:extLst>
                <a:ext uri="{FF2B5EF4-FFF2-40B4-BE49-F238E27FC236}">
                  <a16:creationId xmlns:a16="http://schemas.microsoft.com/office/drawing/2014/main" id="{260A18BE-BB1E-4E71-8EBE-64F3914C0E97}"/>
                </a:ext>
              </a:extLst>
            </p:cNvPr>
            <p:cNvSpPr/>
            <p:nvPr/>
          </p:nvSpPr>
          <p:spPr>
            <a:xfrm>
              <a:off x="333339" y="1386437"/>
              <a:ext cx="8486939" cy="392415"/>
            </a:xfrm>
            <a:prstGeom prst="rect">
              <a:avLst/>
            </a:prstGeom>
            <a:noFill/>
          </p:spPr>
          <p:txBody>
            <a:bodyPr wrap="non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１．北インド原産でアーユルヴェーダの</a:t>
              </a:r>
              <a:r>
                <a:rPr lang="ja-JP" altLang="en-US" sz="2100" dirty="0">
                  <a:ln w="0"/>
                  <a:solidFill>
                    <a:srgbClr val="FF0000"/>
                  </a:solidFill>
                  <a:effectLst>
                    <a:glow rad="152400">
                      <a:schemeClr val="bg1"/>
                    </a:glow>
                  </a:effectLst>
                  <a:latin typeface="HG創英角ｺﾞｼｯｸUB" panose="020B0A09000000000000" pitchFamily="49" charset="-128"/>
                  <a:ea typeface="HG創英角ｺﾞｼｯｸUB" panose="020B0A09000000000000" pitchFamily="49" charset="-128"/>
                </a:rPr>
                <a:t>薬草として</a:t>
              </a:r>
              <a:r>
                <a:rPr lang="en-US" altLang="ja-JP" sz="2100" dirty="0">
                  <a:ln w="0"/>
                  <a:solidFill>
                    <a:srgbClr val="FF0000"/>
                  </a:solidFill>
                  <a:effectLst>
                    <a:glow rad="152400">
                      <a:schemeClr val="bg1"/>
                    </a:glow>
                  </a:effectLst>
                  <a:latin typeface="HG創英角ｺﾞｼｯｸUB" panose="020B0A09000000000000" pitchFamily="49" charset="-128"/>
                  <a:ea typeface="HG創英角ｺﾞｼｯｸUB" panose="020B0A09000000000000" pitchFamily="49" charset="-128"/>
                </a:rPr>
                <a:t>3000</a:t>
              </a:r>
              <a:r>
                <a:rPr lang="ja-JP" altLang="en-US" sz="2100" dirty="0">
                  <a:ln w="0"/>
                  <a:solidFill>
                    <a:srgbClr val="FF0000"/>
                  </a:solidFill>
                  <a:effectLst>
                    <a:glow rad="152400">
                      <a:schemeClr val="bg1"/>
                    </a:glow>
                  </a:effectLst>
                  <a:latin typeface="HG創英角ｺﾞｼｯｸUB" panose="020B0A09000000000000" pitchFamily="49" charset="-128"/>
                  <a:ea typeface="HG創英角ｺﾞｼｯｸUB" panose="020B0A09000000000000" pitchFamily="49" charset="-128"/>
                </a:rPr>
                <a:t>年以上の歴史</a:t>
              </a:r>
            </a:p>
          </p:txBody>
        </p:sp>
        <p:sp>
          <p:nvSpPr>
            <p:cNvPr id="10" name="正方形/長方形 9">
              <a:extLst>
                <a:ext uri="{FF2B5EF4-FFF2-40B4-BE49-F238E27FC236}">
                  <a16:creationId xmlns:a16="http://schemas.microsoft.com/office/drawing/2014/main" id="{3FE41100-E778-4AED-A83D-B3DDF96500FB}"/>
                </a:ext>
              </a:extLst>
            </p:cNvPr>
            <p:cNvSpPr/>
            <p:nvPr/>
          </p:nvSpPr>
          <p:spPr>
            <a:xfrm>
              <a:off x="2486138" y="1665504"/>
              <a:ext cx="3370153" cy="392415"/>
            </a:xfrm>
            <a:prstGeom prst="rect">
              <a:avLst/>
            </a:prstGeom>
            <a:noFill/>
          </p:spPr>
          <p:txBody>
            <a:bodyPr wrap="none" lIns="68580" tIns="34290" rIns="68580" bIns="34290">
              <a:spAutoFit/>
            </a:bodyPr>
            <a:lstStyle/>
            <a:p>
              <a:r>
                <a:rPr lang="ja-JP" altLang="en-US" sz="2100" dirty="0">
                  <a:ln w="0"/>
                  <a:latin typeface="HG創英角ｺﾞｼｯｸUB" panose="020B0A09000000000000" pitchFamily="49" charset="-128"/>
                  <a:ea typeface="HG創英角ｺﾞｼｯｸUB" panose="020B0A09000000000000" pitchFamily="49" charset="-128"/>
                </a:rPr>
                <a:t>（インドの伝承医学療法）</a:t>
              </a:r>
              <a:endParaRPr lang="ja-JP" altLang="en-US" sz="2100" dirty="0">
                <a:ln w="0"/>
                <a:solidFill>
                  <a:srgbClr val="FF0000"/>
                </a:solidFill>
                <a:latin typeface="HG創英角ｺﾞｼｯｸUB" panose="020B0A09000000000000" pitchFamily="49" charset="-128"/>
                <a:ea typeface="HG創英角ｺﾞｼｯｸUB" panose="020B0A09000000000000" pitchFamily="49" charset="-128"/>
              </a:endParaRPr>
            </a:p>
          </p:txBody>
        </p:sp>
      </p:grpSp>
      <p:pic>
        <p:nvPicPr>
          <p:cNvPr id="11" name="図 10" descr="テキスト が含まれている画像&#10;&#10;自動的に生成された説明">
            <a:extLst>
              <a:ext uri="{FF2B5EF4-FFF2-40B4-BE49-F238E27FC236}">
                <a16:creationId xmlns:a16="http://schemas.microsoft.com/office/drawing/2014/main" id="{252B06CC-7DD6-A39F-E485-8E3406A02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034" y="5294341"/>
            <a:ext cx="2848373" cy="1428949"/>
          </a:xfrm>
          <a:prstGeom prst="rect">
            <a:avLst/>
          </a:prstGeom>
        </p:spPr>
      </p:pic>
      <p:pic>
        <p:nvPicPr>
          <p:cNvPr id="16" name="図 15" descr="ロゴ が含まれている画像&#10;&#10;自動的に生成された説明">
            <a:extLst>
              <a:ext uri="{FF2B5EF4-FFF2-40B4-BE49-F238E27FC236}">
                <a16:creationId xmlns:a16="http://schemas.microsoft.com/office/drawing/2014/main" id="{8890B9DD-D3E6-BDB3-985D-E5C160B5C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914" y="5972176"/>
            <a:ext cx="1436914" cy="751114"/>
          </a:xfrm>
          <a:prstGeom prst="rect">
            <a:avLst/>
          </a:prstGeom>
        </p:spPr>
      </p:pic>
    </p:spTree>
    <p:extLst>
      <p:ext uri="{BB962C8B-B14F-4D97-AF65-F5344CB8AC3E}">
        <p14:creationId xmlns:p14="http://schemas.microsoft.com/office/powerpoint/2010/main" val="245840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7BBD764-525C-463B-A193-E58ADAD71E5E}"/>
              </a:ext>
            </a:extLst>
          </p:cNvPr>
          <p:cNvGrpSpPr/>
          <p:nvPr/>
        </p:nvGrpSpPr>
        <p:grpSpPr>
          <a:xfrm>
            <a:off x="848082" y="336757"/>
            <a:ext cx="7879175" cy="6165592"/>
            <a:chOff x="848082" y="336757"/>
            <a:chExt cx="7879175" cy="6165592"/>
          </a:xfrm>
        </p:grpSpPr>
        <p:sp>
          <p:nvSpPr>
            <p:cNvPr id="4" name="正方形/長方形 3">
              <a:extLst>
                <a:ext uri="{FF2B5EF4-FFF2-40B4-BE49-F238E27FC236}">
                  <a16:creationId xmlns:a16="http://schemas.microsoft.com/office/drawing/2014/main" id="{9A9DC67E-3F10-410F-AD26-923021CCB678}"/>
                </a:ext>
              </a:extLst>
            </p:cNvPr>
            <p:cNvSpPr/>
            <p:nvPr/>
          </p:nvSpPr>
          <p:spPr>
            <a:xfrm>
              <a:off x="2158898" y="336757"/>
              <a:ext cx="4545155" cy="438582"/>
            </a:xfrm>
            <a:prstGeom prst="rect">
              <a:avLst/>
            </a:prstGeom>
            <a:noFill/>
          </p:spPr>
          <p:txBody>
            <a:bodyPr wrap="none" lIns="68580" tIns="34290" rIns="68580" bIns="34290">
              <a:spAutoFit/>
            </a:bodyPr>
            <a:lstStyle/>
            <a:p>
              <a:r>
                <a:rPr lang="ja-JP" altLang="en-US" sz="2400" dirty="0">
                  <a:ln w="0"/>
                  <a:latin typeface="HGP創英角ｺﾞｼｯｸUB" panose="020B0A00000000000000" pitchFamily="50" charset="-128"/>
                  <a:ea typeface="HGP創英角ｺﾞｼｯｸUB" panose="020B0A00000000000000" pitchFamily="50" charset="-128"/>
                </a:rPr>
                <a:t>＜モリンガ栽培を始めたきっかけ＞</a:t>
              </a:r>
            </a:p>
          </p:txBody>
        </p:sp>
        <p:sp>
          <p:nvSpPr>
            <p:cNvPr id="5" name="正方形/長方形 4">
              <a:extLst>
                <a:ext uri="{FF2B5EF4-FFF2-40B4-BE49-F238E27FC236}">
                  <a16:creationId xmlns:a16="http://schemas.microsoft.com/office/drawing/2014/main" id="{EF3CE46A-E332-4537-AB13-5DCDC63650FD}"/>
                </a:ext>
              </a:extLst>
            </p:cNvPr>
            <p:cNvSpPr/>
            <p:nvPr/>
          </p:nvSpPr>
          <p:spPr>
            <a:xfrm>
              <a:off x="2335945" y="1001982"/>
              <a:ext cx="4214936" cy="346249"/>
            </a:xfrm>
            <a:prstGeom prst="rect">
              <a:avLst/>
            </a:prstGeom>
            <a:noFill/>
            <a:ln w="25400">
              <a:solidFill>
                <a:schemeClr val="accent6">
                  <a:lumMod val="50000"/>
                </a:schemeClr>
              </a:solidFill>
            </a:ln>
          </p:spPr>
          <p:txBody>
            <a:bodyPr wrap="none" lIns="68580" tIns="34290" rIns="68580" bIns="34290">
              <a:spAutoFit/>
            </a:bodyPr>
            <a:lstStyle/>
            <a:p>
              <a:r>
                <a:rPr lang="ja-JP" altLang="en-US" dirty="0">
                  <a:ln w="0"/>
                  <a:solidFill>
                    <a:srgbClr val="00B050"/>
                  </a:solidFill>
                  <a:effectLst>
                    <a:glow rad="127000">
                      <a:schemeClr val="bg1"/>
                    </a:glow>
                    <a:outerShdw blurRad="38100" dist="19050" dir="2700000" algn="tl" rotWithShape="0">
                      <a:schemeClr val="dk1">
                        <a:alpha val="40000"/>
                      </a:schemeClr>
                    </a:outerShdw>
                  </a:effectLst>
                  <a:latin typeface="HGP創英角ｺﾞｼｯｸUB" panose="020B0A00000000000000" pitchFamily="50" charset="-128"/>
                  <a:ea typeface="HGP創英角ｺﾞｼｯｸUB" panose="020B0A00000000000000" pitchFamily="50" charset="-128"/>
                </a:rPr>
                <a:t>元々はどこにも負けない美しい天草の自然</a:t>
              </a:r>
            </a:p>
          </p:txBody>
        </p:sp>
        <p:grpSp>
          <p:nvGrpSpPr>
            <p:cNvPr id="27" name="グループ化 26">
              <a:extLst>
                <a:ext uri="{FF2B5EF4-FFF2-40B4-BE49-F238E27FC236}">
                  <a16:creationId xmlns:a16="http://schemas.microsoft.com/office/drawing/2014/main" id="{5E386792-B76E-404C-9406-414CBB6126F0}"/>
                </a:ext>
              </a:extLst>
            </p:cNvPr>
            <p:cNvGrpSpPr/>
            <p:nvPr/>
          </p:nvGrpSpPr>
          <p:grpSpPr>
            <a:xfrm>
              <a:off x="2246710" y="1637131"/>
              <a:ext cx="4393406" cy="756657"/>
              <a:chOff x="3048000" y="1352550"/>
              <a:chExt cx="5857875" cy="1008876"/>
            </a:xfrm>
          </p:grpSpPr>
          <p:sp>
            <p:nvSpPr>
              <p:cNvPr id="21" name="正方形/長方形 20">
                <a:extLst>
                  <a:ext uri="{FF2B5EF4-FFF2-40B4-BE49-F238E27FC236}">
                    <a16:creationId xmlns:a16="http://schemas.microsoft.com/office/drawing/2014/main" id="{FC24B395-2792-4439-8D2C-9396DCB73906}"/>
                  </a:ext>
                </a:extLst>
              </p:cNvPr>
              <p:cNvSpPr/>
              <p:nvPr/>
            </p:nvSpPr>
            <p:spPr>
              <a:xfrm>
                <a:off x="3048000" y="1352550"/>
                <a:ext cx="5857875" cy="1008876"/>
              </a:xfrm>
              <a:prstGeom prst="rect">
                <a:avLst/>
              </a:pr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nvGrpSpPr>
              <p:cNvPr id="9" name="グループ化 8">
                <a:extLst>
                  <a:ext uri="{FF2B5EF4-FFF2-40B4-BE49-F238E27FC236}">
                    <a16:creationId xmlns:a16="http://schemas.microsoft.com/office/drawing/2014/main" id="{B9EF2B64-A61C-44F9-B675-51581DBFAE1A}"/>
                  </a:ext>
                </a:extLst>
              </p:cNvPr>
              <p:cNvGrpSpPr/>
              <p:nvPr/>
            </p:nvGrpSpPr>
            <p:grpSpPr>
              <a:xfrm>
                <a:off x="3481387" y="1389979"/>
                <a:ext cx="5229221" cy="892551"/>
                <a:chOff x="3481388" y="1262166"/>
                <a:chExt cx="5229221" cy="892551"/>
              </a:xfrm>
            </p:grpSpPr>
            <p:sp>
              <p:nvSpPr>
                <p:cNvPr id="7" name="テキスト ボックス 6">
                  <a:extLst>
                    <a:ext uri="{FF2B5EF4-FFF2-40B4-BE49-F238E27FC236}">
                      <a16:creationId xmlns:a16="http://schemas.microsoft.com/office/drawing/2014/main" id="{718532D8-1CF6-4FA8-A0F2-F84C2CF77972}"/>
                    </a:ext>
                  </a:extLst>
                </p:cNvPr>
                <p:cNvSpPr txBox="1"/>
                <p:nvPr/>
              </p:nvSpPr>
              <p:spPr>
                <a:xfrm>
                  <a:off x="3737821" y="1262166"/>
                  <a:ext cx="4716356" cy="492442"/>
                </a:xfrm>
                <a:prstGeom prst="rect">
                  <a:avLst/>
                </a:prstGeom>
                <a:noFill/>
              </p:spPr>
              <p:txBody>
                <a:bodyPr wrap="square">
                  <a:spAutoFit/>
                </a:bodyPr>
                <a:lstStyle/>
                <a:p>
                  <a:r>
                    <a:rPr lang="ja-JP" altLang="en-US" dirty="0">
                      <a:solidFill>
                        <a:srgbClr val="1B5124"/>
                      </a:solidFill>
                      <a:latin typeface="HGS創英角ｺﾞｼｯｸUB" panose="020B0A00000000000000" pitchFamily="50" charset="-128"/>
                      <a:ea typeface="HGS創英角ｺﾞｼｯｸUB" panose="020B0A00000000000000" pitchFamily="50" charset="-128"/>
                    </a:rPr>
                    <a:t>昔の天草の面影もなくなった海</a:t>
                  </a:r>
                </a:p>
              </p:txBody>
            </p:sp>
            <p:sp>
              <p:nvSpPr>
                <p:cNvPr id="8" name="テキスト ボックス 7">
                  <a:extLst>
                    <a:ext uri="{FF2B5EF4-FFF2-40B4-BE49-F238E27FC236}">
                      <a16:creationId xmlns:a16="http://schemas.microsoft.com/office/drawing/2014/main" id="{D396F015-F3CB-4306-857A-6697C79EB2B3}"/>
                    </a:ext>
                  </a:extLst>
                </p:cNvPr>
                <p:cNvSpPr txBox="1"/>
                <p:nvPr/>
              </p:nvSpPr>
              <p:spPr>
                <a:xfrm>
                  <a:off x="3481388" y="1723831"/>
                  <a:ext cx="5229221" cy="430886"/>
                </a:xfrm>
                <a:prstGeom prst="rect">
                  <a:avLst/>
                </a:prstGeom>
                <a:noFill/>
              </p:spPr>
              <p:txBody>
                <a:bodyPr wrap="square">
                  <a:spAutoFit/>
                </a:bodyPr>
                <a:lstStyle/>
                <a:p>
                  <a:r>
                    <a:rPr lang="ja-JP" altLang="en-US" sz="1500" dirty="0">
                      <a:solidFill>
                        <a:srgbClr val="990033"/>
                      </a:solidFill>
                      <a:latin typeface="HGS創英角ｺﾞｼｯｸUB" panose="020B0A00000000000000" pitchFamily="50" charset="-128"/>
                      <a:ea typeface="HGS創英角ｺﾞｼｯｸUB" panose="020B0A00000000000000" pitchFamily="50" charset="-128"/>
                    </a:rPr>
                    <a:t>藻場や魚の減少・赤潮など異常現象の増加</a:t>
                  </a:r>
                </a:p>
              </p:txBody>
            </p:sp>
          </p:grpSp>
        </p:grpSp>
        <p:grpSp>
          <p:nvGrpSpPr>
            <p:cNvPr id="26" name="グループ化 25">
              <a:extLst>
                <a:ext uri="{FF2B5EF4-FFF2-40B4-BE49-F238E27FC236}">
                  <a16:creationId xmlns:a16="http://schemas.microsoft.com/office/drawing/2014/main" id="{5E9A8596-D422-46C4-9B55-8D2FC12AD100}"/>
                </a:ext>
              </a:extLst>
            </p:cNvPr>
            <p:cNvGrpSpPr/>
            <p:nvPr/>
          </p:nvGrpSpPr>
          <p:grpSpPr>
            <a:xfrm>
              <a:off x="1263820" y="2705411"/>
              <a:ext cx="6703517" cy="588601"/>
              <a:chOff x="1691878" y="2483140"/>
              <a:chExt cx="8938022" cy="784801"/>
            </a:xfrm>
          </p:grpSpPr>
          <p:sp>
            <p:nvSpPr>
              <p:cNvPr id="22" name="正方形/長方形 21">
                <a:extLst>
                  <a:ext uri="{FF2B5EF4-FFF2-40B4-BE49-F238E27FC236}">
                    <a16:creationId xmlns:a16="http://schemas.microsoft.com/office/drawing/2014/main" id="{68372F6E-E3F9-493B-9283-ADE372001899}"/>
                  </a:ext>
                </a:extLst>
              </p:cNvPr>
              <p:cNvSpPr/>
              <p:nvPr/>
            </p:nvSpPr>
            <p:spPr>
              <a:xfrm>
                <a:off x="1691878" y="2483140"/>
                <a:ext cx="8938022" cy="784801"/>
              </a:xfrm>
              <a:prstGeom prst="rect">
                <a:avLst/>
              </a:pr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1" name="テキスト ボックス 10">
                <a:extLst>
                  <a:ext uri="{FF2B5EF4-FFF2-40B4-BE49-F238E27FC236}">
                    <a16:creationId xmlns:a16="http://schemas.microsoft.com/office/drawing/2014/main" id="{A711D960-DBCC-4C7E-B715-9615032779E8}"/>
                  </a:ext>
                </a:extLst>
              </p:cNvPr>
              <p:cNvSpPr txBox="1"/>
              <p:nvPr/>
            </p:nvSpPr>
            <p:spPr>
              <a:xfrm>
                <a:off x="1691878" y="2607457"/>
                <a:ext cx="8808242" cy="492442"/>
              </a:xfrm>
              <a:prstGeom prst="rect">
                <a:avLst/>
              </a:prstGeom>
              <a:noFill/>
            </p:spPr>
            <p:txBody>
              <a:bodyPr wrap="square">
                <a:spAutoFit/>
              </a:bodyPr>
              <a:lstStyle/>
              <a:p>
                <a:r>
                  <a:rPr lang="ja-JP" altLang="en-US" dirty="0">
                    <a:effectLst>
                      <a:glow rad="127000">
                        <a:schemeClr val="bg1"/>
                      </a:glow>
                    </a:effectLst>
                    <a:latin typeface="HGS創英角ｺﾞｼｯｸUB" panose="020B0A00000000000000" pitchFamily="50" charset="-128"/>
                    <a:ea typeface="HGS創英角ｺﾞｼｯｸUB" panose="020B0A00000000000000" pitchFamily="50" charset="-128"/>
                  </a:rPr>
                  <a:t>昔の天草の海に戻そうとＮＰＯ「天草の海を守る会」を結成</a:t>
                </a:r>
              </a:p>
            </p:txBody>
          </p:sp>
        </p:grpSp>
        <p:grpSp>
          <p:nvGrpSpPr>
            <p:cNvPr id="25" name="グループ化 24">
              <a:extLst>
                <a:ext uri="{FF2B5EF4-FFF2-40B4-BE49-F238E27FC236}">
                  <a16:creationId xmlns:a16="http://schemas.microsoft.com/office/drawing/2014/main" id="{92D8A4F2-FE46-4870-914D-5E126E833A65}"/>
                </a:ext>
              </a:extLst>
            </p:cNvPr>
            <p:cNvGrpSpPr/>
            <p:nvPr/>
          </p:nvGrpSpPr>
          <p:grpSpPr>
            <a:xfrm>
              <a:off x="1090694" y="3668135"/>
              <a:ext cx="7238169" cy="652222"/>
              <a:chOff x="1453977" y="3329789"/>
              <a:chExt cx="9650892" cy="869629"/>
            </a:xfrm>
          </p:grpSpPr>
          <p:sp>
            <p:nvSpPr>
              <p:cNvPr id="23" name="正方形/長方形 22">
                <a:extLst>
                  <a:ext uri="{FF2B5EF4-FFF2-40B4-BE49-F238E27FC236}">
                    <a16:creationId xmlns:a16="http://schemas.microsoft.com/office/drawing/2014/main" id="{CEAC3502-C25C-4957-A2B8-96ABF949A16C}"/>
                  </a:ext>
                </a:extLst>
              </p:cNvPr>
              <p:cNvSpPr/>
              <p:nvPr/>
            </p:nvSpPr>
            <p:spPr>
              <a:xfrm>
                <a:off x="1453977" y="3329789"/>
                <a:ext cx="9554644" cy="869629"/>
              </a:xfrm>
              <a:prstGeom prst="rect">
                <a:avLst/>
              </a:prstGeom>
              <a:solidFill>
                <a:srgbClr val="FF0000"/>
              </a:solidFill>
              <a:ln>
                <a:solidFill>
                  <a:srgbClr val="B6DF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rgbClr val="FF0000"/>
                  </a:solidFill>
                  <a:highlight>
                    <a:srgbClr val="FF0000"/>
                  </a:highlight>
                </a:endParaRPr>
              </a:p>
            </p:txBody>
          </p:sp>
          <p:sp>
            <p:nvSpPr>
              <p:cNvPr id="13" name="テキスト ボックス 12">
                <a:extLst>
                  <a:ext uri="{FF2B5EF4-FFF2-40B4-BE49-F238E27FC236}">
                    <a16:creationId xmlns:a16="http://schemas.microsoft.com/office/drawing/2014/main" id="{201B5A18-F801-4504-B2FD-A631CBD16B9D}"/>
                  </a:ext>
                </a:extLst>
              </p:cNvPr>
              <p:cNvSpPr txBox="1"/>
              <p:nvPr/>
            </p:nvSpPr>
            <p:spPr>
              <a:xfrm>
                <a:off x="1453977" y="3448922"/>
                <a:ext cx="9650892" cy="615553"/>
              </a:xfrm>
              <a:prstGeom prst="rect">
                <a:avLst/>
              </a:prstGeom>
              <a:noFill/>
            </p:spPr>
            <p:txBody>
              <a:bodyPr wrap="square">
                <a:spAutoFit/>
              </a:bodyPr>
              <a:lstStyle/>
              <a:p>
                <a:r>
                  <a:rPr lang="ja-JP" altLang="en-US" sz="2400" dirty="0">
                    <a:effectLst>
                      <a:glow rad="127000">
                        <a:schemeClr val="bg1"/>
                      </a:glow>
                    </a:effectLst>
                    <a:latin typeface="HGS創英角ｺﾞｼｯｸUB" panose="020B0A00000000000000" pitchFamily="50" charset="-128"/>
                    <a:ea typeface="HGS創英角ｺﾞｼｯｸUB" panose="020B0A00000000000000" pitchFamily="50" charset="-128"/>
                  </a:rPr>
                  <a:t>農薬や化学肥料を全く使わないモリンガ栽培を決意</a:t>
                </a:r>
              </a:p>
            </p:txBody>
          </p:sp>
        </p:grpSp>
        <p:sp>
          <p:nvSpPr>
            <p:cNvPr id="14" name="テキスト ボックス 13">
              <a:extLst>
                <a:ext uri="{FF2B5EF4-FFF2-40B4-BE49-F238E27FC236}">
                  <a16:creationId xmlns:a16="http://schemas.microsoft.com/office/drawing/2014/main" id="{85A831D5-B6B4-4449-8ED9-54CA72177C33}"/>
                </a:ext>
              </a:extLst>
            </p:cNvPr>
            <p:cNvSpPr txBox="1"/>
            <p:nvPr/>
          </p:nvSpPr>
          <p:spPr>
            <a:xfrm>
              <a:off x="848082" y="4576909"/>
              <a:ext cx="2180343"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＜６つの条件＞</a:t>
              </a:r>
            </a:p>
          </p:txBody>
        </p:sp>
        <p:sp>
          <p:nvSpPr>
            <p:cNvPr id="15" name="テキスト ボックス 14">
              <a:extLst>
                <a:ext uri="{FF2B5EF4-FFF2-40B4-BE49-F238E27FC236}">
                  <a16:creationId xmlns:a16="http://schemas.microsoft.com/office/drawing/2014/main" id="{BF63ACF4-AC1F-4A82-8F93-30CF7F0425D0}"/>
                </a:ext>
              </a:extLst>
            </p:cNvPr>
            <p:cNvSpPr txBox="1"/>
            <p:nvPr/>
          </p:nvSpPr>
          <p:spPr>
            <a:xfrm>
              <a:off x="1113695" y="5029412"/>
              <a:ext cx="3260229"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１</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農薬や化学肥料を使わない</a:t>
              </a:r>
            </a:p>
          </p:txBody>
        </p:sp>
        <p:sp>
          <p:nvSpPr>
            <p:cNvPr id="16" name="テキスト ボックス 15">
              <a:extLst>
                <a:ext uri="{FF2B5EF4-FFF2-40B4-BE49-F238E27FC236}">
                  <a16:creationId xmlns:a16="http://schemas.microsoft.com/office/drawing/2014/main" id="{1C1BF544-3074-462E-A4AB-74F2165D70A7}"/>
                </a:ext>
              </a:extLst>
            </p:cNvPr>
            <p:cNvSpPr txBox="1"/>
            <p:nvPr/>
          </p:nvSpPr>
          <p:spPr>
            <a:xfrm>
              <a:off x="1113695" y="5441033"/>
              <a:ext cx="3455900"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２</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地域ブランドとしての将来性</a:t>
              </a:r>
            </a:p>
          </p:txBody>
        </p:sp>
        <p:sp>
          <p:nvSpPr>
            <p:cNvPr id="17" name="テキスト ボックス 16">
              <a:extLst>
                <a:ext uri="{FF2B5EF4-FFF2-40B4-BE49-F238E27FC236}">
                  <a16:creationId xmlns:a16="http://schemas.microsoft.com/office/drawing/2014/main" id="{C29A3EB9-E5A4-44B6-8E05-21A55A858F35}"/>
                </a:ext>
              </a:extLst>
            </p:cNvPr>
            <p:cNvSpPr txBox="1"/>
            <p:nvPr/>
          </p:nvSpPr>
          <p:spPr>
            <a:xfrm>
              <a:off x="1103762" y="5854957"/>
              <a:ext cx="3260229"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３</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健康や環境に良いもの</a:t>
              </a:r>
            </a:p>
          </p:txBody>
        </p:sp>
        <p:sp>
          <p:nvSpPr>
            <p:cNvPr id="18" name="テキスト ボックス 17">
              <a:extLst>
                <a:ext uri="{FF2B5EF4-FFF2-40B4-BE49-F238E27FC236}">
                  <a16:creationId xmlns:a16="http://schemas.microsoft.com/office/drawing/2014/main" id="{34A8F991-9729-49FE-BFC8-D3B3A049CF6A}"/>
                </a:ext>
              </a:extLst>
            </p:cNvPr>
            <p:cNvSpPr txBox="1"/>
            <p:nvPr/>
          </p:nvSpPr>
          <p:spPr>
            <a:xfrm>
              <a:off x="4978463" y="5029412"/>
              <a:ext cx="3455900"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４</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耕作休耕地の解消になるもの</a:t>
              </a:r>
            </a:p>
          </p:txBody>
        </p:sp>
        <p:sp>
          <p:nvSpPr>
            <p:cNvPr id="19" name="テキスト ボックス 18">
              <a:extLst>
                <a:ext uri="{FF2B5EF4-FFF2-40B4-BE49-F238E27FC236}">
                  <a16:creationId xmlns:a16="http://schemas.microsoft.com/office/drawing/2014/main" id="{355C03C8-3970-410A-812D-8531A3E231C7}"/>
                </a:ext>
              </a:extLst>
            </p:cNvPr>
            <p:cNvSpPr txBox="1"/>
            <p:nvPr/>
          </p:nvSpPr>
          <p:spPr>
            <a:xfrm>
              <a:off x="4978464" y="5423900"/>
              <a:ext cx="3748793" cy="369332"/>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５</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成長が早くすぐに収入に繋がる</a:t>
              </a:r>
            </a:p>
          </p:txBody>
        </p:sp>
        <p:sp>
          <p:nvSpPr>
            <p:cNvPr id="20" name="テキスト ボックス 19">
              <a:extLst>
                <a:ext uri="{FF2B5EF4-FFF2-40B4-BE49-F238E27FC236}">
                  <a16:creationId xmlns:a16="http://schemas.microsoft.com/office/drawing/2014/main" id="{B42DCB57-02C6-4BAB-A01C-FBFA44EC458F}"/>
                </a:ext>
              </a:extLst>
            </p:cNvPr>
            <p:cNvSpPr txBox="1"/>
            <p:nvPr/>
          </p:nvSpPr>
          <p:spPr>
            <a:xfrm>
              <a:off x="4968529" y="5856018"/>
              <a:ext cx="3748793" cy="646331"/>
            </a:xfrm>
            <a:prstGeom prst="rect">
              <a:avLst/>
            </a:prstGeom>
            <a:noFill/>
          </p:spPr>
          <p:txBody>
            <a:bodyPr wrap="square">
              <a:spAutoFit/>
            </a:bodyPr>
            <a:lstStyle/>
            <a:p>
              <a:r>
                <a:rPr lang="ja-JP" altLang="en-US" dirty="0">
                  <a:latin typeface="HGS創英角ｺﾞｼｯｸUB" panose="020B0A00000000000000" pitchFamily="50" charset="-128"/>
                  <a:ea typeface="HGS創英角ｺﾞｼｯｸUB" panose="020B0A00000000000000" pitchFamily="50" charset="-128"/>
                </a:rPr>
                <a:t>６</a:t>
              </a:r>
              <a:r>
                <a:rPr lang="en-US" altLang="ja-JP" dirty="0">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高齢者や障害者、農業初心者</a:t>
              </a:r>
              <a:endParaRPr lang="en-US" altLang="ja-JP" dirty="0">
                <a:latin typeface="HGS創英角ｺﾞｼｯｸUB" panose="020B0A00000000000000" pitchFamily="50" charset="-128"/>
                <a:ea typeface="HGS創英角ｺﾞｼｯｸUB" panose="020B0A00000000000000" pitchFamily="50" charset="-128"/>
              </a:endParaRPr>
            </a:p>
            <a:p>
              <a:r>
                <a:rPr lang="ja-JP" altLang="en-US" dirty="0">
                  <a:solidFill>
                    <a:schemeClr val="bg1"/>
                  </a:solidFill>
                  <a:latin typeface="HGS創英角ｺﾞｼｯｸUB" panose="020B0A00000000000000" pitchFamily="50" charset="-128"/>
                  <a:ea typeface="HGS創英角ｺﾞｼｯｸUB" panose="020B0A00000000000000" pitchFamily="50" charset="-128"/>
                </a:rPr>
                <a:t>６</a:t>
              </a:r>
              <a:r>
                <a:rPr lang="en-US" altLang="ja-JP" dirty="0">
                  <a:solidFill>
                    <a:schemeClr val="bg1"/>
                  </a:solidFill>
                  <a:latin typeface="HGS創英角ｺﾞｼｯｸUB" panose="020B0A00000000000000" pitchFamily="50" charset="-128"/>
                  <a:ea typeface="HGS創英角ｺﾞｼｯｸUB" panose="020B0A00000000000000" pitchFamily="50" charset="-128"/>
                </a:rPr>
                <a:t>.</a:t>
              </a:r>
              <a:r>
                <a:rPr lang="ja-JP" altLang="en-US" dirty="0">
                  <a:latin typeface="HGS創英角ｺﾞｼｯｸUB" panose="020B0A00000000000000" pitchFamily="50" charset="-128"/>
                  <a:ea typeface="HGS創英角ｺﾞｼｯｸUB" panose="020B0A00000000000000" pitchFamily="50" charset="-128"/>
                </a:rPr>
                <a:t>でも取り組める</a:t>
              </a:r>
            </a:p>
          </p:txBody>
        </p:sp>
        <p:sp>
          <p:nvSpPr>
            <p:cNvPr id="24" name="矢印: 下 23">
              <a:extLst>
                <a:ext uri="{FF2B5EF4-FFF2-40B4-BE49-F238E27FC236}">
                  <a16:creationId xmlns:a16="http://schemas.microsoft.com/office/drawing/2014/main" id="{39F03BA0-D2CE-4E93-80A7-2D5A0022CC5A}"/>
                </a:ext>
              </a:extLst>
            </p:cNvPr>
            <p:cNvSpPr/>
            <p:nvPr/>
          </p:nvSpPr>
          <p:spPr>
            <a:xfrm>
              <a:off x="4208524" y="1376371"/>
              <a:ext cx="363474" cy="303895"/>
            </a:xfrm>
            <a:prstGeom prst="downArrow">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9" name="矢印: 下 28">
              <a:extLst>
                <a:ext uri="{FF2B5EF4-FFF2-40B4-BE49-F238E27FC236}">
                  <a16:creationId xmlns:a16="http://schemas.microsoft.com/office/drawing/2014/main" id="{F6AEDF30-5841-44DE-9239-AF2F8A9E4434}"/>
                </a:ext>
              </a:extLst>
            </p:cNvPr>
            <p:cNvSpPr/>
            <p:nvPr/>
          </p:nvSpPr>
          <p:spPr>
            <a:xfrm>
              <a:off x="4197054" y="2414142"/>
              <a:ext cx="363474" cy="228600"/>
            </a:xfrm>
            <a:prstGeom prst="downArrow">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30" name="矢印: 下 29">
              <a:extLst>
                <a:ext uri="{FF2B5EF4-FFF2-40B4-BE49-F238E27FC236}">
                  <a16:creationId xmlns:a16="http://schemas.microsoft.com/office/drawing/2014/main" id="{8DD5723B-DE9E-41F8-8865-056BE204FAB1}"/>
                </a:ext>
              </a:extLst>
            </p:cNvPr>
            <p:cNvSpPr/>
            <p:nvPr/>
          </p:nvSpPr>
          <p:spPr>
            <a:xfrm>
              <a:off x="4208524" y="3337482"/>
              <a:ext cx="363474" cy="292732"/>
            </a:xfrm>
            <a:prstGeom prst="downArrow">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31" name="正方形/長方形 30">
              <a:extLst>
                <a:ext uri="{FF2B5EF4-FFF2-40B4-BE49-F238E27FC236}">
                  <a16:creationId xmlns:a16="http://schemas.microsoft.com/office/drawing/2014/main" id="{1A362D9A-D6B0-407F-A476-64BF92BD35A7}"/>
                </a:ext>
              </a:extLst>
            </p:cNvPr>
            <p:cNvSpPr/>
            <p:nvPr/>
          </p:nvSpPr>
          <p:spPr>
            <a:xfrm rot="20539137">
              <a:off x="1627982" y="1557479"/>
              <a:ext cx="1061830" cy="392415"/>
            </a:xfrm>
            <a:prstGeom prst="rect">
              <a:avLst/>
            </a:prstGeom>
            <a:noFill/>
          </p:spPr>
          <p:txBody>
            <a:bodyPr wrap="none" lIns="68580" tIns="34290" rIns="68580" bIns="34290">
              <a:spAutoFit/>
            </a:bodyPr>
            <a:lstStyle/>
            <a:p>
              <a:pPr algn="ctr"/>
              <a:r>
                <a:rPr lang="ja-JP" altLang="en-US" sz="2100" spc="-300" dirty="0">
                  <a:ln w="0"/>
                  <a:solidFill>
                    <a:srgbClr val="C00000"/>
                  </a:solidFill>
                  <a:effectLst>
                    <a:glow rad="101600">
                      <a:schemeClr val="bg1"/>
                    </a:glow>
                    <a:outerShdw blurRad="38100" dist="19050" dir="2700000" algn="tl" rotWithShape="0">
                      <a:schemeClr val="dk1">
                        <a:alpha val="40000"/>
                      </a:schemeClr>
                    </a:outerShdw>
                  </a:effectLst>
                  <a:latin typeface="HGS創英角ｺﾞｼｯｸUB" panose="020B0A00000000000000" pitchFamily="50" charset="-128"/>
                  <a:ea typeface="HGS創英角ｺﾞｼｯｸUB" panose="020B0A00000000000000" pitchFamily="50" charset="-128"/>
                </a:rPr>
                <a:t>ところが</a:t>
              </a:r>
            </a:p>
          </p:txBody>
        </p:sp>
      </p:grpSp>
      <p:pic>
        <p:nvPicPr>
          <p:cNvPr id="34" name="図 33" descr="アイコン&#10;&#10;自動的に生成された説明">
            <a:extLst>
              <a:ext uri="{FF2B5EF4-FFF2-40B4-BE49-F238E27FC236}">
                <a16:creationId xmlns:a16="http://schemas.microsoft.com/office/drawing/2014/main" id="{EF28EE4A-3C53-4E85-A985-0066BD1C9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082" y="5075452"/>
            <a:ext cx="346249" cy="346249"/>
          </a:xfrm>
          <a:prstGeom prst="rect">
            <a:avLst/>
          </a:prstGeom>
        </p:spPr>
      </p:pic>
      <p:pic>
        <p:nvPicPr>
          <p:cNvPr id="35" name="図 34" descr="アイコン&#10;&#10;自動的に生成された説明">
            <a:extLst>
              <a:ext uri="{FF2B5EF4-FFF2-40B4-BE49-F238E27FC236}">
                <a16:creationId xmlns:a16="http://schemas.microsoft.com/office/drawing/2014/main" id="{DA621263-649F-417B-882E-B29278B8B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45" y="5474182"/>
            <a:ext cx="346249" cy="346249"/>
          </a:xfrm>
          <a:prstGeom prst="rect">
            <a:avLst/>
          </a:prstGeom>
        </p:spPr>
      </p:pic>
      <p:pic>
        <p:nvPicPr>
          <p:cNvPr id="36" name="図 35" descr="アイコン&#10;&#10;自動的に生成された説明">
            <a:extLst>
              <a:ext uri="{FF2B5EF4-FFF2-40B4-BE49-F238E27FC236}">
                <a16:creationId xmlns:a16="http://schemas.microsoft.com/office/drawing/2014/main" id="{4D0C4C78-8ACF-4B0B-9000-844B0BA53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66" y="5886824"/>
            <a:ext cx="346249" cy="346249"/>
          </a:xfrm>
          <a:prstGeom prst="rect">
            <a:avLst/>
          </a:prstGeom>
        </p:spPr>
      </p:pic>
      <p:pic>
        <p:nvPicPr>
          <p:cNvPr id="37" name="図 36" descr="アイコン&#10;&#10;自動的に生成された説明">
            <a:extLst>
              <a:ext uri="{FF2B5EF4-FFF2-40B4-BE49-F238E27FC236}">
                <a16:creationId xmlns:a16="http://schemas.microsoft.com/office/drawing/2014/main" id="{1EAF1956-A8D9-4886-8F55-A7FAEF67A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949" y="5037979"/>
            <a:ext cx="346249" cy="346249"/>
          </a:xfrm>
          <a:prstGeom prst="rect">
            <a:avLst/>
          </a:prstGeom>
        </p:spPr>
      </p:pic>
      <p:pic>
        <p:nvPicPr>
          <p:cNvPr id="38" name="図 37" descr="アイコン&#10;&#10;自動的に生成された説明">
            <a:extLst>
              <a:ext uri="{FF2B5EF4-FFF2-40B4-BE49-F238E27FC236}">
                <a16:creationId xmlns:a16="http://schemas.microsoft.com/office/drawing/2014/main" id="{FB67B594-F034-420A-A422-4A7AA7A4E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884" y="5445672"/>
            <a:ext cx="346249" cy="346249"/>
          </a:xfrm>
          <a:prstGeom prst="rect">
            <a:avLst/>
          </a:prstGeom>
        </p:spPr>
      </p:pic>
      <p:pic>
        <p:nvPicPr>
          <p:cNvPr id="39" name="図 38" descr="アイコン&#10;&#10;自動的に生成された説明">
            <a:extLst>
              <a:ext uri="{FF2B5EF4-FFF2-40B4-BE49-F238E27FC236}">
                <a16:creationId xmlns:a16="http://schemas.microsoft.com/office/drawing/2014/main" id="{D1AE7648-4A83-4132-8DE7-44920BC7C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205" y="5838886"/>
            <a:ext cx="346249" cy="346249"/>
          </a:xfrm>
          <a:prstGeom prst="rect">
            <a:avLst/>
          </a:prstGeom>
        </p:spPr>
      </p:pic>
    </p:spTree>
    <p:extLst>
      <p:ext uri="{BB962C8B-B14F-4D97-AF65-F5344CB8AC3E}">
        <p14:creationId xmlns:p14="http://schemas.microsoft.com/office/powerpoint/2010/main" val="25164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1500"/>
                            </p:stCondLst>
                            <p:childTnLst>
                              <p:par>
                                <p:cTn id="9" presetID="22" presetClass="entr" presetSubtype="4" fill="hold"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par>
                          <p:cTn id="12" fill="hold">
                            <p:stCondLst>
                              <p:cond delay="3000"/>
                            </p:stCondLst>
                            <p:childTnLst>
                              <p:par>
                                <p:cTn id="13" presetID="22" presetClass="entr" presetSubtype="4" fill="hold" nodeType="afterEffect">
                                  <p:stCondLst>
                                    <p:cond delay="100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4500"/>
                            </p:stCondLst>
                            <p:childTnLst>
                              <p:par>
                                <p:cTn id="17" presetID="22" presetClass="entr" presetSubtype="4"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6000"/>
                            </p:stCondLst>
                            <p:childTnLst>
                              <p:par>
                                <p:cTn id="21" presetID="22" presetClass="entr" presetSubtype="4" fill="hold" nodeType="after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par>
                          <p:cTn id="24" fill="hold">
                            <p:stCondLst>
                              <p:cond delay="7500"/>
                            </p:stCondLst>
                            <p:childTnLst>
                              <p:par>
                                <p:cTn id="25" presetID="22" presetClass="entr" presetSubtype="4"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F8CA75E-6FD0-48EF-BD2E-5397C9C5E448}"/>
              </a:ext>
            </a:extLst>
          </p:cNvPr>
          <p:cNvSpPr/>
          <p:nvPr/>
        </p:nvSpPr>
        <p:spPr>
          <a:xfrm>
            <a:off x="804658" y="130197"/>
            <a:ext cx="5410777" cy="392415"/>
          </a:xfrm>
          <a:prstGeom prst="rect">
            <a:avLst/>
          </a:prstGeom>
          <a:noFill/>
        </p:spPr>
        <p:txBody>
          <a:bodyPr wrap="none" lIns="68580" tIns="34290" rIns="68580" bIns="34290">
            <a:spAutoFit/>
          </a:bodyPr>
          <a:lstStyle/>
          <a:p>
            <a:r>
              <a:rPr lang="ja-JP" altLang="en-US" sz="2100" dirty="0">
                <a:ln w="0"/>
                <a:latin typeface="HGP創英角ｺﾞｼｯｸUB" panose="020B0A00000000000000" pitchFamily="50" charset="-128"/>
                <a:ea typeface="HGP創英角ｺﾞｼｯｸUB" panose="020B0A00000000000000" pitchFamily="50" charset="-128"/>
              </a:rPr>
              <a:t>＜機能性表示食品としてのモリンガの可能性＞</a:t>
            </a:r>
          </a:p>
        </p:txBody>
      </p:sp>
      <p:sp>
        <p:nvSpPr>
          <p:cNvPr id="3" name="正方形/長方形 2">
            <a:extLst>
              <a:ext uri="{FF2B5EF4-FFF2-40B4-BE49-F238E27FC236}">
                <a16:creationId xmlns:a16="http://schemas.microsoft.com/office/drawing/2014/main" id="{F1AB3503-00DA-47CE-AA6B-38522B202469}"/>
              </a:ext>
            </a:extLst>
          </p:cNvPr>
          <p:cNvSpPr/>
          <p:nvPr/>
        </p:nvSpPr>
        <p:spPr>
          <a:xfrm>
            <a:off x="804658" y="770154"/>
            <a:ext cx="7407031" cy="1892826"/>
          </a:xfrm>
          <a:prstGeom prst="rect">
            <a:avLst/>
          </a:prstGeom>
          <a:noFill/>
        </p:spPr>
        <p:txBody>
          <a:bodyPr wrap="square" lIns="68580" tIns="34290" rIns="68580" bIns="34290">
            <a:spAutoFit/>
          </a:bodyPr>
          <a:lstStyle/>
          <a:p>
            <a:r>
              <a:rPr lang="ja-JP" altLang="en-US"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①当社と崇城大学・熊本県産業技術センター・上天草市との</a:t>
            </a:r>
            <a:endParaRPr lang="en-US" altLang="ja-JP"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r>
              <a:rPr lang="ja-JP" altLang="en-US" dirty="0">
                <a:ln w="0"/>
                <a:solidFill>
                  <a:schemeClr val="bg1"/>
                </a:solidFill>
                <a:latin typeface="HGP創英角ｺﾞｼｯｸUB" panose="020B0A00000000000000" pitchFamily="50" charset="-128"/>
                <a:ea typeface="HGP創英角ｺﾞｼｯｸUB" panose="020B0A00000000000000" pitchFamily="50" charset="-128"/>
              </a:rPr>
              <a:t>①</a:t>
            </a:r>
            <a:r>
              <a:rPr lang="ja-JP" altLang="en-US"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産・官・学連携により機能性表示食品「モリンガＧＡＢＡ」を令和元年に認定</a:t>
            </a:r>
            <a:endParaRPr lang="en-US" altLang="ja-JP"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endParaRPr lang="en-US" altLang="ja-JP" sz="900"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r>
              <a:rPr lang="ja-JP" altLang="en-US"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②その２年後 飲みやすい打錠にした「モリンガ</a:t>
            </a:r>
            <a:r>
              <a:rPr lang="en-US" altLang="ja-JP"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GABA</a:t>
            </a:r>
            <a:r>
              <a:rPr lang="ja-JP" altLang="en-US"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粒タイプ」を認定</a:t>
            </a:r>
            <a:endParaRPr lang="en-US" altLang="ja-JP"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endParaRPr lang="en-US" altLang="ja-JP" sz="900"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r>
              <a:rPr lang="ja-JP" altLang="en-US" dirty="0">
                <a:ln w="0"/>
                <a:solidFill>
                  <a:schemeClr val="accent6">
                    <a:lumMod val="50000"/>
                  </a:schemeClr>
                </a:solidFill>
                <a:latin typeface="HGP創英角ｺﾞｼｯｸUB" panose="020B0A00000000000000" pitchFamily="50" charset="-128"/>
                <a:ea typeface="HGP創英角ｺﾞｼｯｸUB" panose="020B0A00000000000000" pitchFamily="50" charset="-128"/>
              </a:rPr>
              <a:t>③令和４年８月 モリンガ生葉としては日本初の機能性表示食品認定</a:t>
            </a:r>
            <a:endParaRPr lang="en-US" altLang="ja-JP"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a:p>
            <a:r>
              <a:rPr lang="ja-JP" altLang="en-US" sz="1400" dirty="0">
                <a:ln w="0"/>
                <a:solidFill>
                  <a:schemeClr val="accent5">
                    <a:lumMod val="75000"/>
                  </a:schemeClr>
                </a:solidFill>
                <a:latin typeface="HGP創英角ｺﾞｼｯｸUB" panose="020B0A00000000000000" pitchFamily="50" charset="-128"/>
                <a:ea typeface="HGP創英角ｺﾞｼｯｸUB" panose="020B0A00000000000000" pitchFamily="50" charset="-128"/>
              </a:rPr>
              <a:t>　　＊令和３年３月時点で３８７５件の届け出のうち生鮮食品は１０５件（２．７％）</a:t>
            </a:r>
            <a:endParaRPr lang="en-US" altLang="ja-JP" sz="1400" dirty="0">
              <a:ln w="0"/>
              <a:solidFill>
                <a:schemeClr val="accent5">
                  <a:lumMod val="75000"/>
                </a:schemeClr>
              </a:solidFill>
              <a:latin typeface="HGP創英角ｺﾞｼｯｸUB" panose="020B0A00000000000000" pitchFamily="50" charset="-128"/>
              <a:ea typeface="HGP創英角ｺﾞｼｯｸUB" panose="020B0A00000000000000" pitchFamily="50" charset="-128"/>
            </a:endParaRPr>
          </a:p>
          <a:p>
            <a:endParaRPr lang="en-US" altLang="ja-JP" sz="1050" dirty="0">
              <a:ln w="0"/>
              <a:solidFill>
                <a:schemeClr val="accent6">
                  <a:lumMod val="50000"/>
                </a:schemeClr>
              </a:solidFill>
              <a:latin typeface="HGP創英角ｺﾞｼｯｸUB" panose="020B0A00000000000000" pitchFamily="50" charset="-128"/>
              <a:ea typeface="HGP創英角ｺﾞｼｯｸUB" panose="020B0A00000000000000" pitchFamily="50" charset="-128"/>
            </a:endParaRPr>
          </a:p>
        </p:txBody>
      </p:sp>
      <p:grpSp>
        <p:nvGrpSpPr>
          <p:cNvPr id="17" name="グループ化 16">
            <a:extLst>
              <a:ext uri="{FF2B5EF4-FFF2-40B4-BE49-F238E27FC236}">
                <a16:creationId xmlns:a16="http://schemas.microsoft.com/office/drawing/2014/main" id="{340FB2C8-39A9-4694-AD10-F08616AA8F7F}"/>
              </a:ext>
            </a:extLst>
          </p:cNvPr>
          <p:cNvGrpSpPr/>
          <p:nvPr/>
        </p:nvGrpSpPr>
        <p:grpSpPr>
          <a:xfrm>
            <a:off x="109588" y="2560898"/>
            <a:ext cx="4199127" cy="3222091"/>
            <a:chOff x="837083" y="2006740"/>
            <a:chExt cx="4137589" cy="3029516"/>
          </a:xfrm>
        </p:grpSpPr>
        <p:pic>
          <p:nvPicPr>
            <p:cNvPr id="6" name="図 5" descr="グラフィカル ユーザー インターフェイス, Web サイト&#10;&#10;自動的に生成された説明">
              <a:extLst>
                <a:ext uri="{FF2B5EF4-FFF2-40B4-BE49-F238E27FC236}">
                  <a16:creationId xmlns:a16="http://schemas.microsoft.com/office/drawing/2014/main" id="{0CCA5969-5C58-44EE-AA82-7CFB15A66BB6}"/>
                </a:ext>
              </a:extLst>
            </p:cNvPr>
            <p:cNvPicPr>
              <a:picLocks noChangeAspect="1"/>
            </p:cNvPicPr>
            <p:nvPr/>
          </p:nvPicPr>
          <p:blipFill rotWithShape="1">
            <a:blip r:embed="rId2">
              <a:extLst>
                <a:ext uri="{28A0092B-C50C-407E-A947-70E740481C1C}">
                  <a14:useLocalDpi xmlns:a14="http://schemas.microsoft.com/office/drawing/2010/main" val="0"/>
                </a:ext>
              </a:extLst>
            </a:blip>
            <a:srcRect l="6464" r="5471" b="9406"/>
            <a:stretch/>
          </p:blipFill>
          <p:spPr>
            <a:xfrm>
              <a:off x="837083" y="2006740"/>
              <a:ext cx="4137589" cy="3029516"/>
            </a:xfrm>
            <a:prstGeom prst="rect">
              <a:avLst/>
            </a:prstGeom>
            <a:effectLst>
              <a:softEdge rad="0"/>
            </a:effectLst>
          </p:spPr>
        </p:pic>
        <p:pic>
          <p:nvPicPr>
            <p:cNvPr id="16" name="図 15">
              <a:extLst>
                <a:ext uri="{FF2B5EF4-FFF2-40B4-BE49-F238E27FC236}">
                  <a16:creationId xmlns:a16="http://schemas.microsoft.com/office/drawing/2014/main" id="{401CA01B-D21E-405F-A3BE-24BF3502B564}"/>
                </a:ext>
              </a:extLst>
            </p:cNvPr>
            <p:cNvPicPr>
              <a:picLocks noChangeAspect="1"/>
            </p:cNvPicPr>
            <p:nvPr/>
          </p:nvPicPr>
          <p:blipFill rotWithShape="1">
            <a:blip r:embed="rId3"/>
            <a:srcRect l="8913" t="16685" r="5863" b="9792"/>
            <a:stretch/>
          </p:blipFill>
          <p:spPr>
            <a:xfrm>
              <a:off x="1104602" y="2291736"/>
              <a:ext cx="349625" cy="363330"/>
            </a:xfrm>
            <a:prstGeom prst="rect">
              <a:avLst/>
            </a:prstGeom>
          </p:spPr>
        </p:pic>
      </p:grpSp>
      <p:grpSp>
        <p:nvGrpSpPr>
          <p:cNvPr id="25" name="グループ化 24">
            <a:extLst>
              <a:ext uri="{FF2B5EF4-FFF2-40B4-BE49-F238E27FC236}">
                <a16:creationId xmlns:a16="http://schemas.microsoft.com/office/drawing/2014/main" id="{2DE53422-435D-B3B9-0C41-AD793B47965E}"/>
              </a:ext>
            </a:extLst>
          </p:cNvPr>
          <p:cNvGrpSpPr/>
          <p:nvPr/>
        </p:nvGrpSpPr>
        <p:grpSpPr>
          <a:xfrm>
            <a:off x="1372281" y="5957906"/>
            <a:ext cx="4275529" cy="852560"/>
            <a:chOff x="4307057" y="4049132"/>
            <a:chExt cx="4275529" cy="852560"/>
          </a:xfrm>
        </p:grpSpPr>
        <p:sp>
          <p:nvSpPr>
            <p:cNvPr id="4" name="テキスト ボックス 3">
              <a:extLst>
                <a:ext uri="{FF2B5EF4-FFF2-40B4-BE49-F238E27FC236}">
                  <a16:creationId xmlns:a16="http://schemas.microsoft.com/office/drawing/2014/main" id="{4B5DD025-AC9F-08E6-DE85-CE075827895C}"/>
                </a:ext>
              </a:extLst>
            </p:cNvPr>
            <p:cNvSpPr txBox="1"/>
            <p:nvPr/>
          </p:nvSpPr>
          <p:spPr>
            <a:xfrm>
              <a:off x="5805864" y="4593915"/>
              <a:ext cx="277672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00" normalizeH="0" baseline="0" noProof="0" dirty="0">
                  <a:ln>
                    <a:noFill/>
                  </a:ln>
                  <a:solidFill>
                    <a:srgbClr val="C00000"/>
                  </a:solidFill>
                  <a:effectLst>
                    <a:glow rad="127000">
                      <a:prstClr val="white"/>
                    </a:glow>
                  </a:effectLst>
                  <a:uLnTx/>
                  <a:uFillTx/>
                  <a:latin typeface="HGP明朝E" panose="02020800000000000000" pitchFamily="18" charset="-128"/>
                  <a:ea typeface="HGP明朝E" panose="02020800000000000000" pitchFamily="18" charset="-128"/>
                  <a:cs typeface="+mn-cs"/>
                </a:rPr>
                <a:t>血圧が高めの方の血圧を下げる</a:t>
              </a:r>
            </a:p>
          </p:txBody>
        </p:sp>
        <p:sp>
          <p:nvSpPr>
            <p:cNvPr id="8" name="テキスト ボックス 7">
              <a:extLst>
                <a:ext uri="{FF2B5EF4-FFF2-40B4-BE49-F238E27FC236}">
                  <a16:creationId xmlns:a16="http://schemas.microsoft.com/office/drawing/2014/main" id="{EB3D31E4-E034-2A11-71D4-C4BBA17BDE48}"/>
                </a:ext>
              </a:extLst>
            </p:cNvPr>
            <p:cNvSpPr txBox="1"/>
            <p:nvPr/>
          </p:nvSpPr>
          <p:spPr>
            <a:xfrm>
              <a:off x="4307057" y="4049132"/>
              <a:ext cx="4275529"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00" normalizeH="0" baseline="0" noProof="0" dirty="0">
                  <a:ln>
                    <a:noFill/>
                  </a:ln>
                  <a:effectLst>
                    <a:glow rad="127000">
                      <a:prstClr val="white"/>
                    </a:glow>
                  </a:effectLst>
                  <a:uLnTx/>
                  <a:uFillTx/>
                  <a:latin typeface="HGP明朝E" panose="02020800000000000000" pitchFamily="18" charset="-128"/>
                  <a:ea typeface="HGP明朝E" panose="02020800000000000000" pitchFamily="18" charset="-128"/>
                  <a:cs typeface="+mn-cs"/>
                </a:rPr>
                <a:t>「モリンガ</a:t>
              </a:r>
              <a:r>
                <a:rPr kumimoji="1" lang="en-US" altLang="ja-JP" sz="1400" b="1" i="0" u="none" strike="noStrike" kern="1200" cap="none" spc="100" normalizeH="0" baseline="0" noProof="0" dirty="0">
                  <a:ln>
                    <a:noFill/>
                  </a:ln>
                  <a:effectLst>
                    <a:glow rad="127000">
                      <a:prstClr val="white"/>
                    </a:glow>
                  </a:effectLst>
                  <a:uLnTx/>
                  <a:uFillTx/>
                  <a:latin typeface="HGP明朝E" panose="02020800000000000000" pitchFamily="18" charset="-128"/>
                  <a:ea typeface="HGP明朝E" panose="02020800000000000000" pitchFamily="18" charset="-128"/>
                  <a:cs typeface="+mn-cs"/>
                </a:rPr>
                <a:t>GABA</a:t>
              </a:r>
              <a:r>
                <a:rPr kumimoji="1" lang="ja-JP" altLang="en-US" sz="1400" b="1" i="0" u="none" strike="noStrike" kern="1200" cap="none" spc="100" normalizeH="0" baseline="0" noProof="0" dirty="0">
                  <a:ln>
                    <a:noFill/>
                  </a:ln>
                  <a:effectLst>
                    <a:glow rad="127000">
                      <a:prstClr val="white"/>
                    </a:glow>
                  </a:effectLst>
                  <a:uLnTx/>
                  <a:uFillTx/>
                  <a:latin typeface="HGP明朝E" panose="02020800000000000000" pitchFamily="18" charset="-128"/>
                  <a:ea typeface="HGP明朝E" panose="02020800000000000000" pitchFamily="18" charset="-128"/>
                  <a:cs typeface="+mn-cs"/>
                </a:rPr>
                <a:t>」２つの機能</a:t>
              </a:r>
              <a:endParaRPr kumimoji="1" lang="en-US" altLang="ja-JP" sz="1400" b="1" i="0" u="none" strike="noStrike" kern="1200" cap="none" spc="100" normalizeH="0" baseline="0" noProof="0" dirty="0">
                <a:ln>
                  <a:noFill/>
                </a:ln>
                <a:effectLst>
                  <a:glow rad="127000">
                    <a:prstClr val="white"/>
                  </a:glow>
                </a:effectLst>
                <a:uLnTx/>
                <a:uFillTx/>
                <a:latin typeface="HGP明朝E" panose="02020800000000000000" pitchFamily="18" charset="-128"/>
                <a:ea typeface="HGP明朝E" panose="020208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100" normalizeH="0" baseline="0" noProof="0" dirty="0">
                <a:ln>
                  <a:noFill/>
                </a:ln>
                <a:solidFill>
                  <a:srgbClr val="005C0F"/>
                </a:solidFill>
                <a:effectLst>
                  <a:glow rad="127000">
                    <a:prstClr val="white"/>
                  </a:glow>
                </a:effectLst>
                <a:uLnTx/>
                <a:uFillTx/>
                <a:latin typeface="HGP明朝E" panose="02020800000000000000" pitchFamily="18" charset="-128"/>
                <a:ea typeface="HGP明朝E" panose="020208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00" normalizeH="0" baseline="0" noProof="0" dirty="0">
                  <a:ln>
                    <a:noFill/>
                  </a:ln>
                  <a:solidFill>
                    <a:srgbClr val="005C0F"/>
                  </a:solidFill>
                  <a:effectLst>
                    <a:glow rad="127000">
                      <a:prstClr val="white"/>
                    </a:glow>
                  </a:effectLst>
                  <a:uLnTx/>
                  <a:uFillTx/>
                  <a:latin typeface="HGP明朝E" panose="02020800000000000000" pitchFamily="18" charset="-128"/>
                  <a:ea typeface="HGP明朝E" panose="02020800000000000000" pitchFamily="18" charset="-128"/>
                  <a:cs typeface="+mn-cs"/>
                </a:rPr>
                <a:t>仕事や勉強による一時的な精神ストレスを緩和する</a:t>
              </a:r>
              <a:endParaRPr kumimoji="1" lang="ja-JP" altLang="en-US" dirty="0"/>
            </a:p>
          </p:txBody>
        </p:sp>
      </p:grpSp>
      <p:grpSp>
        <p:nvGrpSpPr>
          <p:cNvPr id="26" name="グループ化 25">
            <a:extLst>
              <a:ext uri="{FF2B5EF4-FFF2-40B4-BE49-F238E27FC236}">
                <a16:creationId xmlns:a16="http://schemas.microsoft.com/office/drawing/2014/main" id="{47D2D625-33F7-FBFE-3850-204264A10B53}"/>
              </a:ext>
            </a:extLst>
          </p:cNvPr>
          <p:cNvGrpSpPr/>
          <p:nvPr/>
        </p:nvGrpSpPr>
        <p:grpSpPr>
          <a:xfrm>
            <a:off x="4369958" y="2466032"/>
            <a:ext cx="4392956" cy="4330363"/>
            <a:chOff x="4038408" y="2756889"/>
            <a:chExt cx="3325165" cy="3322251"/>
          </a:xfrm>
        </p:grpSpPr>
        <p:pic>
          <p:nvPicPr>
            <p:cNvPr id="7" name="図 6" descr="文字の書かれた紙&#10;&#10;中程度の精度で自動的に生成された説明">
              <a:extLst>
                <a:ext uri="{FF2B5EF4-FFF2-40B4-BE49-F238E27FC236}">
                  <a16:creationId xmlns:a16="http://schemas.microsoft.com/office/drawing/2014/main" id="{7216F1FC-636C-6AF2-58EE-F059B2849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288" y="2756889"/>
              <a:ext cx="1158285" cy="1645422"/>
            </a:xfrm>
            <a:prstGeom prst="rect">
              <a:avLst/>
            </a:prstGeom>
          </p:spPr>
        </p:pic>
        <p:pic>
          <p:nvPicPr>
            <p:cNvPr id="9" name="図 8">
              <a:extLst>
                <a:ext uri="{FF2B5EF4-FFF2-40B4-BE49-F238E27FC236}">
                  <a16:creationId xmlns:a16="http://schemas.microsoft.com/office/drawing/2014/main" id="{494A4A82-7CE9-81C1-9ED8-0D5B255128F4}"/>
                </a:ext>
              </a:extLst>
            </p:cNvPr>
            <p:cNvPicPr>
              <a:picLocks noChangeAspect="1"/>
            </p:cNvPicPr>
            <p:nvPr/>
          </p:nvPicPr>
          <p:blipFill>
            <a:blip r:embed="rId5"/>
            <a:stretch>
              <a:fillRect/>
            </a:stretch>
          </p:blipFill>
          <p:spPr>
            <a:xfrm>
              <a:off x="4444211" y="2756889"/>
              <a:ext cx="1198363" cy="1645422"/>
            </a:xfrm>
            <a:prstGeom prst="rect">
              <a:avLst/>
            </a:prstGeom>
          </p:spPr>
        </p:pic>
        <p:pic>
          <p:nvPicPr>
            <p:cNvPr id="21" name="図 20" descr="カレンダー&#10;&#10;自動的に生成された説明">
              <a:extLst>
                <a:ext uri="{FF2B5EF4-FFF2-40B4-BE49-F238E27FC236}">
                  <a16:creationId xmlns:a16="http://schemas.microsoft.com/office/drawing/2014/main" id="{85EE72E5-5F85-B41B-A4D1-88998FCE7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655" y="4402311"/>
              <a:ext cx="1714428" cy="1676829"/>
            </a:xfrm>
            <a:prstGeom prst="rect">
              <a:avLst/>
            </a:prstGeom>
          </p:spPr>
        </p:pic>
        <p:sp>
          <p:nvSpPr>
            <p:cNvPr id="22" name="テキスト ボックス 21">
              <a:extLst>
                <a:ext uri="{FF2B5EF4-FFF2-40B4-BE49-F238E27FC236}">
                  <a16:creationId xmlns:a16="http://schemas.microsoft.com/office/drawing/2014/main" id="{929F3279-29E5-6978-4DEB-3D49676C30B6}"/>
                </a:ext>
              </a:extLst>
            </p:cNvPr>
            <p:cNvSpPr txBox="1"/>
            <p:nvPr/>
          </p:nvSpPr>
          <p:spPr>
            <a:xfrm>
              <a:off x="4038408" y="2867747"/>
              <a:ext cx="411573" cy="401414"/>
            </a:xfrm>
            <a:prstGeom prst="rect">
              <a:avLst/>
            </a:prstGeom>
            <a:noFill/>
          </p:spPr>
          <p:txBody>
            <a:bodyPr wrap="none" rtlCol="0">
              <a:spAutoFit/>
            </a:bodyPr>
            <a:lstStyle/>
            <a:p>
              <a:r>
                <a:rPr kumimoji="1" lang="ja-JP" altLang="en-US" sz="2800" b="1" dirty="0">
                  <a:solidFill>
                    <a:schemeClr val="accent6">
                      <a:lumMod val="50000"/>
                    </a:schemeClr>
                  </a:solidFill>
                </a:rPr>
                <a:t>①</a:t>
              </a:r>
            </a:p>
          </p:txBody>
        </p:sp>
        <p:sp>
          <p:nvSpPr>
            <p:cNvPr id="23" name="テキスト ボックス 22">
              <a:extLst>
                <a:ext uri="{FF2B5EF4-FFF2-40B4-BE49-F238E27FC236}">
                  <a16:creationId xmlns:a16="http://schemas.microsoft.com/office/drawing/2014/main" id="{2AAB9529-DC5C-64B4-18B1-5C0802A9BFA1}"/>
                </a:ext>
              </a:extLst>
            </p:cNvPr>
            <p:cNvSpPr txBox="1"/>
            <p:nvPr/>
          </p:nvSpPr>
          <p:spPr>
            <a:xfrm>
              <a:off x="5865742" y="2867747"/>
              <a:ext cx="411573" cy="401414"/>
            </a:xfrm>
            <a:prstGeom prst="rect">
              <a:avLst/>
            </a:prstGeom>
            <a:noFill/>
          </p:spPr>
          <p:txBody>
            <a:bodyPr wrap="none" rtlCol="0">
              <a:spAutoFit/>
            </a:bodyPr>
            <a:lstStyle/>
            <a:p>
              <a:r>
                <a:rPr kumimoji="1" lang="ja-JP" altLang="en-US" sz="2800" b="1" dirty="0">
                  <a:solidFill>
                    <a:schemeClr val="accent6">
                      <a:lumMod val="50000"/>
                    </a:schemeClr>
                  </a:solidFill>
                </a:rPr>
                <a:t>②</a:t>
              </a:r>
            </a:p>
          </p:txBody>
        </p:sp>
        <p:sp>
          <p:nvSpPr>
            <p:cNvPr id="24" name="テキスト ボックス 23">
              <a:extLst>
                <a:ext uri="{FF2B5EF4-FFF2-40B4-BE49-F238E27FC236}">
                  <a16:creationId xmlns:a16="http://schemas.microsoft.com/office/drawing/2014/main" id="{385AB9F1-06D8-4541-526A-45A69FB7DBD9}"/>
                </a:ext>
              </a:extLst>
            </p:cNvPr>
            <p:cNvSpPr txBox="1"/>
            <p:nvPr/>
          </p:nvSpPr>
          <p:spPr>
            <a:xfrm>
              <a:off x="4594081" y="4517668"/>
              <a:ext cx="411573" cy="401414"/>
            </a:xfrm>
            <a:prstGeom prst="rect">
              <a:avLst/>
            </a:prstGeom>
            <a:noFill/>
          </p:spPr>
          <p:txBody>
            <a:bodyPr wrap="none" rtlCol="0">
              <a:spAutoFit/>
            </a:bodyPr>
            <a:lstStyle/>
            <a:p>
              <a:r>
                <a:rPr kumimoji="1" lang="ja-JP" altLang="en-US" sz="2800" b="1" dirty="0">
                  <a:solidFill>
                    <a:schemeClr val="accent6">
                      <a:lumMod val="50000"/>
                    </a:schemeClr>
                  </a:solidFill>
                </a:rPr>
                <a:t>③</a:t>
              </a:r>
            </a:p>
          </p:txBody>
        </p:sp>
      </p:grpSp>
    </p:spTree>
    <p:extLst>
      <p:ext uri="{BB962C8B-B14F-4D97-AF65-F5344CB8AC3E}">
        <p14:creationId xmlns:p14="http://schemas.microsoft.com/office/powerpoint/2010/main" val="1214134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工場, 木 が含まれている画像&#10;&#10;自動的に生成された説明">
            <a:extLst>
              <a:ext uri="{FF2B5EF4-FFF2-40B4-BE49-F238E27FC236}">
                <a16:creationId xmlns:a16="http://schemas.microsoft.com/office/drawing/2014/main" id="{0AA7DCD2-C4E6-43F2-8626-7D423E4DF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04563" flipH="1">
            <a:off x="293213" y="1095726"/>
            <a:ext cx="1848108" cy="1571844"/>
          </a:xfrm>
          <a:prstGeom prst="rect">
            <a:avLst/>
          </a:prstGeom>
        </p:spPr>
      </p:pic>
      <p:pic>
        <p:nvPicPr>
          <p:cNvPr id="35" name="図 34" descr="工場, 木 が含まれている画像&#10;&#10;自動的に生成された説明">
            <a:extLst>
              <a:ext uri="{FF2B5EF4-FFF2-40B4-BE49-F238E27FC236}">
                <a16:creationId xmlns:a16="http://schemas.microsoft.com/office/drawing/2014/main" id="{67C11B2F-8849-4074-9EE8-2DAB24569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17015" flipH="1">
            <a:off x="51268" y="1500075"/>
            <a:ext cx="1848108" cy="1571844"/>
          </a:xfrm>
          <a:prstGeom prst="rect">
            <a:avLst/>
          </a:prstGeom>
        </p:spPr>
      </p:pic>
      <p:pic>
        <p:nvPicPr>
          <p:cNvPr id="3" name="図 2" descr="工場, 木 が含まれている画像&#10;&#10;自動的に生成された説明">
            <a:extLst>
              <a:ext uri="{FF2B5EF4-FFF2-40B4-BE49-F238E27FC236}">
                <a16:creationId xmlns:a16="http://schemas.microsoft.com/office/drawing/2014/main" id="{84EB00E0-B5EF-47F2-AB9E-F79726F2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888" y="1405782"/>
            <a:ext cx="1848108" cy="1571844"/>
          </a:xfrm>
          <a:prstGeom prst="rect">
            <a:avLst/>
          </a:prstGeom>
        </p:spPr>
      </p:pic>
      <p:grpSp>
        <p:nvGrpSpPr>
          <p:cNvPr id="4" name="グループ化 3">
            <a:extLst>
              <a:ext uri="{FF2B5EF4-FFF2-40B4-BE49-F238E27FC236}">
                <a16:creationId xmlns:a16="http://schemas.microsoft.com/office/drawing/2014/main" id="{A48F37C9-9B5C-4811-84BB-29C66D032C33}"/>
              </a:ext>
            </a:extLst>
          </p:cNvPr>
          <p:cNvGrpSpPr/>
          <p:nvPr/>
        </p:nvGrpSpPr>
        <p:grpSpPr>
          <a:xfrm>
            <a:off x="154746" y="202288"/>
            <a:ext cx="3733257" cy="6670393"/>
            <a:chOff x="295570" y="-942810"/>
            <a:chExt cx="3733257" cy="6670393"/>
          </a:xfrm>
        </p:grpSpPr>
        <p:grpSp>
          <p:nvGrpSpPr>
            <p:cNvPr id="5" name="グループ化 4">
              <a:extLst>
                <a:ext uri="{FF2B5EF4-FFF2-40B4-BE49-F238E27FC236}">
                  <a16:creationId xmlns:a16="http://schemas.microsoft.com/office/drawing/2014/main" id="{D8592A9F-EC12-46F0-AA6D-32BE05ED7FB9}"/>
                </a:ext>
              </a:extLst>
            </p:cNvPr>
            <p:cNvGrpSpPr/>
            <p:nvPr/>
          </p:nvGrpSpPr>
          <p:grpSpPr>
            <a:xfrm>
              <a:off x="295570" y="1382604"/>
              <a:ext cx="3733257" cy="4344979"/>
              <a:chOff x="3821310" y="1487897"/>
              <a:chExt cx="3733257" cy="4344979"/>
            </a:xfrm>
          </p:grpSpPr>
          <p:grpSp>
            <p:nvGrpSpPr>
              <p:cNvPr id="15" name="グループ化 14">
                <a:extLst>
                  <a:ext uri="{FF2B5EF4-FFF2-40B4-BE49-F238E27FC236}">
                    <a16:creationId xmlns:a16="http://schemas.microsoft.com/office/drawing/2014/main" id="{9FA13B1D-036F-4130-9FDD-2057869662D4}"/>
                  </a:ext>
                </a:extLst>
              </p:cNvPr>
              <p:cNvGrpSpPr/>
              <p:nvPr/>
            </p:nvGrpSpPr>
            <p:grpSpPr>
              <a:xfrm>
                <a:off x="3821310" y="1487897"/>
                <a:ext cx="3733257" cy="4344979"/>
                <a:chOff x="3848149" y="1520884"/>
                <a:chExt cx="3733257" cy="4344979"/>
              </a:xfrm>
            </p:grpSpPr>
            <p:grpSp>
              <p:nvGrpSpPr>
                <p:cNvPr id="17" name="グループ化 16">
                  <a:extLst>
                    <a:ext uri="{FF2B5EF4-FFF2-40B4-BE49-F238E27FC236}">
                      <a16:creationId xmlns:a16="http://schemas.microsoft.com/office/drawing/2014/main" id="{37D042EA-3A7D-4BE8-8DED-02DA178265DC}"/>
                    </a:ext>
                  </a:extLst>
                </p:cNvPr>
                <p:cNvGrpSpPr/>
                <p:nvPr/>
              </p:nvGrpSpPr>
              <p:grpSpPr>
                <a:xfrm>
                  <a:off x="3848149" y="1525721"/>
                  <a:ext cx="3733257" cy="4340142"/>
                  <a:chOff x="1845280" y="20931"/>
                  <a:chExt cx="4611262" cy="4654431"/>
                </a:xfrm>
              </p:grpSpPr>
              <p:pic>
                <p:nvPicPr>
                  <p:cNvPr id="21" name="図 20" descr="スクリーンショット が含まれている画像&#10;&#10;自動的に生成された説明">
                    <a:extLst>
                      <a:ext uri="{FF2B5EF4-FFF2-40B4-BE49-F238E27FC236}">
                        <a16:creationId xmlns:a16="http://schemas.microsoft.com/office/drawing/2014/main" id="{2E1DCBBA-90B9-431D-B0AF-0BB2C9AD550A}"/>
                      </a:ext>
                    </a:extLst>
                  </p:cNvPr>
                  <p:cNvPicPr>
                    <a:picLocks noChangeAspect="1"/>
                  </p:cNvPicPr>
                  <p:nvPr/>
                </p:nvPicPr>
                <p:blipFill rotWithShape="1">
                  <a:blip r:embed="rId3">
                    <a:extLst>
                      <a:ext uri="{28A0092B-C50C-407E-A947-70E740481C1C}">
                        <a14:useLocalDpi xmlns:a14="http://schemas.microsoft.com/office/drawing/2010/main" val="0"/>
                      </a:ext>
                    </a:extLst>
                  </a:blip>
                  <a:srcRect b="50502"/>
                  <a:stretch/>
                </p:blipFill>
                <p:spPr>
                  <a:xfrm>
                    <a:off x="1845280" y="20931"/>
                    <a:ext cx="4611262" cy="3394570"/>
                  </a:xfrm>
                  <a:prstGeom prst="rect">
                    <a:avLst/>
                  </a:prstGeom>
                </p:spPr>
              </p:pic>
              <p:pic>
                <p:nvPicPr>
                  <p:cNvPr id="22" name="図 21" descr="スクリーンショット が含まれている画像&#10;&#10;自動的に生成された説明">
                    <a:extLst>
                      <a:ext uri="{FF2B5EF4-FFF2-40B4-BE49-F238E27FC236}">
                        <a16:creationId xmlns:a16="http://schemas.microsoft.com/office/drawing/2014/main" id="{46115AB7-60BE-467C-A564-7C3D91DA811C}"/>
                      </a:ext>
                    </a:extLst>
                  </p:cNvPr>
                  <p:cNvPicPr>
                    <a:picLocks noChangeAspect="1"/>
                  </p:cNvPicPr>
                  <p:nvPr/>
                </p:nvPicPr>
                <p:blipFill rotWithShape="1">
                  <a:blip r:embed="rId3">
                    <a:extLst>
                      <a:ext uri="{28A0092B-C50C-407E-A947-70E740481C1C}">
                        <a14:useLocalDpi xmlns:a14="http://schemas.microsoft.com/office/drawing/2010/main" val="0"/>
                      </a:ext>
                    </a:extLst>
                  </a:blip>
                  <a:srcRect t="90876"/>
                  <a:stretch/>
                </p:blipFill>
                <p:spPr>
                  <a:xfrm>
                    <a:off x="1845280" y="3172089"/>
                    <a:ext cx="4611262" cy="1503273"/>
                  </a:xfrm>
                  <a:prstGeom prst="rect">
                    <a:avLst/>
                  </a:prstGeom>
                </p:spPr>
              </p:pic>
            </p:grpSp>
            <p:pic>
              <p:nvPicPr>
                <p:cNvPr id="18" name="図 17" descr="スクリーンショット が含まれている画像&#10;&#10;自動的に生成された説明">
                  <a:extLst>
                    <a:ext uri="{FF2B5EF4-FFF2-40B4-BE49-F238E27FC236}">
                      <a16:creationId xmlns:a16="http://schemas.microsoft.com/office/drawing/2014/main" id="{7452F6F2-62C0-4299-944D-F1CDC9FD82B7}"/>
                    </a:ext>
                  </a:extLst>
                </p:cNvPr>
                <p:cNvPicPr>
                  <a:picLocks noChangeAspect="1"/>
                </p:cNvPicPr>
                <p:nvPr/>
              </p:nvPicPr>
              <p:blipFill rotWithShape="1">
                <a:blip r:embed="rId3">
                  <a:extLst>
                    <a:ext uri="{28A0092B-C50C-407E-A947-70E740481C1C}">
                      <a14:useLocalDpi xmlns:a14="http://schemas.microsoft.com/office/drawing/2010/main" val="0"/>
                    </a:ext>
                  </a:extLst>
                </a:blip>
                <a:srcRect l="5193" t="512" r="82865" b="76891"/>
                <a:stretch/>
              </p:blipFill>
              <p:spPr>
                <a:xfrm>
                  <a:off x="6505646" y="1603361"/>
                  <a:ext cx="373698" cy="1112431"/>
                </a:xfrm>
                <a:prstGeom prst="rect">
                  <a:avLst/>
                </a:prstGeom>
              </p:spPr>
            </p:pic>
            <p:pic>
              <p:nvPicPr>
                <p:cNvPr id="19" name="図 18" descr="スクリーンショット が含まれている画像&#10;&#10;自動的に生成された説明">
                  <a:extLst>
                    <a:ext uri="{FF2B5EF4-FFF2-40B4-BE49-F238E27FC236}">
                      <a16:creationId xmlns:a16="http://schemas.microsoft.com/office/drawing/2014/main" id="{0D8E03BE-6D9A-468F-9156-2D725EC5F7D3}"/>
                    </a:ext>
                  </a:extLst>
                </p:cNvPr>
                <p:cNvPicPr>
                  <a:picLocks noChangeAspect="1"/>
                </p:cNvPicPr>
                <p:nvPr/>
              </p:nvPicPr>
              <p:blipFill rotWithShape="1">
                <a:blip r:embed="rId3">
                  <a:extLst>
                    <a:ext uri="{28A0092B-C50C-407E-A947-70E740481C1C}">
                      <a14:useLocalDpi xmlns:a14="http://schemas.microsoft.com/office/drawing/2010/main" val="0"/>
                    </a:ext>
                  </a:extLst>
                </a:blip>
                <a:srcRect l="23803" t="85179" r="18075" b="5696"/>
                <a:stretch/>
              </p:blipFill>
              <p:spPr>
                <a:xfrm>
                  <a:off x="4586064" y="2233127"/>
                  <a:ext cx="2495551" cy="583449"/>
                </a:xfrm>
                <a:prstGeom prst="rect">
                  <a:avLst/>
                </a:prstGeom>
              </p:spPr>
            </p:pic>
            <p:pic>
              <p:nvPicPr>
                <p:cNvPr id="20" name="図 19" descr="スクリーンショット が含まれている画像&#10;&#10;自動的に生成された説明">
                  <a:extLst>
                    <a:ext uri="{FF2B5EF4-FFF2-40B4-BE49-F238E27FC236}">
                      <a16:creationId xmlns:a16="http://schemas.microsoft.com/office/drawing/2014/main" id="{B6AF1290-CC11-4498-AD1B-58A67BE2B68B}"/>
                    </a:ext>
                  </a:extLst>
                </p:cNvPr>
                <p:cNvPicPr>
                  <a:picLocks noChangeAspect="1"/>
                </p:cNvPicPr>
                <p:nvPr/>
              </p:nvPicPr>
              <p:blipFill rotWithShape="1">
                <a:blip r:embed="rId3">
                  <a:extLst>
                    <a:ext uri="{28A0092B-C50C-407E-A947-70E740481C1C}">
                      <a14:useLocalDpi xmlns:a14="http://schemas.microsoft.com/office/drawing/2010/main" val="0"/>
                    </a:ext>
                  </a:extLst>
                </a:blip>
                <a:srcRect l="6800" r="77078" b="50502"/>
                <a:stretch/>
              </p:blipFill>
              <p:spPr>
                <a:xfrm>
                  <a:off x="4676263" y="1520884"/>
                  <a:ext cx="677620" cy="3098743"/>
                </a:xfrm>
                <a:prstGeom prst="rect">
                  <a:avLst/>
                </a:prstGeom>
              </p:spPr>
            </p:pic>
          </p:grpSp>
          <p:pic>
            <p:nvPicPr>
              <p:cNvPr id="16" name="図 15" descr="スクリーンショット が含まれている画像&#10;&#10;自動的に生成された説明">
                <a:extLst>
                  <a:ext uri="{FF2B5EF4-FFF2-40B4-BE49-F238E27FC236}">
                    <a16:creationId xmlns:a16="http://schemas.microsoft.com/office/drawing/2014/main" id="{533E4668-10CB-4D3E-9C97-B880E4E67107}"/>
                  </a:ext>
                </a:extLst>
              </p:cNvPr>
              <p:cNvPicPr>
                <a:picLocks noChangeAspect="1"/>
              </p:cNvPicPr>
              <p:nvPr/>
            </p:nvPicPr>
            <p:blipFill rotWithShape="1">
              <a:blip r:embed="rId3">
                <a:extLst>
                  <a:ext uri="{28A0092B-C50C-407E-A947-70E740481C1C}">
                    <a14:useLocalDpi xmlns:a14="http://schemas.microsoft.com/office/drawing/2010/main" val="0"/>
                  </a:ext>
                </a:extLst>
              </a:blip>
              <a:srcRect l="22924" r="23982" b="86529"/>
              <a:stretch/>
            </p:blipFill>
            <p:spPr>
              <a:xfrm>
                <a:off x="4947542" y="1528652"/>
                <a:ext cx="1543986" cy="706668"/>
              </a:xfrm>
              <a:prstGeom prst="rect">
                <a:avLst/>
              </a:prstGeom>
            </p:spPr>
          </p:pic>
        </p:grpSp>
        <p:grpSp>
          <p:nvGrpSpPr>
            <p:cNvPr id="6" name="グループ化 5">
              <a:extLst>
                <a:ext uri="{FF2B5EF4-FFF2-40B4-BE49-F238E27FC236}">
                  <a16:creationId xmlns:a16="http://schemas.microsoft.com/office/drawing/2014/main" id="{CCF61595-9663-4852-8093-887501A2B2D9}"/>
                </a:ext>
              </a:extLst>
            </p:cNvPr>
            <p:cNvGrpSpPr/>
            <p:nvPr/>
          </p:nvGrpSpPr>
          <p:grpSpPr>
            <a:xfrm>
              <a:off x="1155073" y="-942810"/>
              <a:ext cx="2151031" cy="2818588"/>
              <a:chOff x="1339779" y="-967575"/>
              <a:chExt cx="2428282" cy="3119823"/>
            </a:xfrm>
            <a:effectLst>
              <a:outerShdw blurRad="50800" dist="63500" dir="2700000" algn="tl" rotWithShape="0">
                <a:prstClr val="black">
                  <a:alpha val="40000"/>
                </a:prstClr>
              </a:outerShdw>
            </a:effectLst>
          </p:grpSpPr>
          <p:pic>
            <p:nvPicPr>
              <p:cNvPr id="12" name="図 11" descr="屋内, 座る, 本, テーブル が含まれている画像&#10;&#10;自動的に生成された説明">
                <a:extLst>
                  <a:ext uri="{FF2B5EF4-FFF2-40B4-BE49-F238E27FC236}">
                    <a16:creationId xmlns:a16="http://schemas.microsoft.com/office/drawing/2014/main" id="{AA83A1AA-2475-48F9-89E5-DACEC2128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941" y="-967575"/>
                <a:ext cx="2224102" cy="3119823"/>
              </a:xfrm>
              <a:prstGeom prst="rect">
                <a:avLst/>
              </a:prstGeom>
            </p:spPr>
          </p:pic>
          <p:pic>
            <p:nvPicPr>
              <p:cNvPr id="13" name="図 12" descr="屋内, モニター, 車, 座る が含まれている画像&#10;&#10;自動的に生成された説明">
                <a:extLst>
                  <a:ext uri="{FF2B5EF4-FFF2-40B4-BE49-F238E27FC236}">
                    <a16:creationId xmlns:a16="http://schemas.microsoft.com/office/drawing/2014/main" id="{BFAE22AA-7E1B-4E26-A2FD-40EAF76FD60A}"/>
                  </a:ext>
                </a:extLst>
              </p:cNvPr>
              <p:cNvPicPr>
                <a:picLocks noChangeAspect="1"/>
              </p:cNvPicPr>
              <p:nvPr/>
            </p:nvPicPr>
            <p:blipFill>
              <a:blip r:embed="rId5">
                <a:extLst>
                  <a:ext uri="{BEBA8EAE-BF5A-486C-A8C5-ECC9F3942E4B}">
                    <a14:imgProps xmlns:a14="http://schemas.microsoft.com/office/drawing/2010/main">
                      <a14:imgLayer r:embed="rId6">
                        <a14:imgEffect>
                          <a14:saturation sat="90000"/>
                        </a14:imgEffect>
                      </a14:imgLayer>
                    </a14:imgProps>
                  </a:ext>
                  <a:ext uri="{28A0092B-C50C-407E-A947-70E740481C1C}">
                    <a14:useLocalDpi xmlns:a14="http://schemas.microsoft.com/office/drawing/2010/main" val="0"/>
                  </a:ext>
                </a:extLst>
              </a:blip>
              <a:stretch>
                <a:fillRect/>
              </a:stretch>
            </p:blipFill>
            <p:spPr>
              <a:xfrm>
                <a:off x="1339779" y="-916439"/>
                <a:ext cx="2428282" cy="526083"/>
              </a:xfrm>
              <a:prstGeom prst="rect">
                <a:avLst/>
              </a:prstGeom>
            </p:spPr>
          </p:pic>
          <p:sp>
            <p:nvSpPr>
              <p:cNvPr id="14" name="正方形/長方形 13">
                <a:extLst>
                  <a:ext uri="{FF2B5EF4-FFF2-40B4-BE49-F238E27FC236}">
                    <a16:creationId xmlns:a16="http://schemas.microsoft.com/office/drawing/2014/main" id="{C537A6CC-6B02-4814-BA2C-477B324849AC}"/>
                  </a:ext>
                </a:extLst>
              </p:cNvPr>
              <p:cNvSpPr/>
              <p:nvPr/>
            </p:nvSpPr>
            <p:spPr>
              <a:xfrm>
                <a:off x="1630621" y="-759687"/>
                <a:ext cx="1800493" cy="369332"/>
              </a:xfrm>
              <a:prstGeom prst="rect">
                <a:avLst/>
              </a:prstGeom>
              <a:noFill/>
            </p:spPr>
            <p:txBody>
              <a:bodyPr wrap="none" lIns="91440" tIns="45720" rIns="91440" bIns="45720">
                <a:prstTxWarp prst="textArchUp">
                  <a:avLst/>
                </a:prstTxWarp>
                <a:spAutoFit/>
              </a:bodyPr>
              <a:lstStyle/>
              <a:p>
                <a:pPr algn="ctr"/>
                <a:r>
                  <a:rPr lang="ja-JP" altLang="en-US" sz="1600" b="1" cap="none" spc="0" dirty="0">
                    <a:ln w="0"/>
                    <a:solidFill>
                      <a:srgbClr val="C00000"/>
                    </a:solidFill>
                    <a:effectLst>
                      <a:glow rad="38100">
                        <a:schemeClr val="bg1"/>
                      </a:glow>
                      <a:outerShdw blurRad="38100" dist="19050" dir="2700000" algn="tl" rotWithShape="0">
                        <a:schemeClr val="dk1">
                          <a:alpha val="40000"/>
                        </a:schemeClr>
                      </a:outerShdw>
                    </a:effectLst>
                    <a:latin typeface="BIZ UDP明朝 Medium" panose="02020500000000000000" pitchFamily="18" charset="-128"/>
                    <a:ea typeface="BIZ UDP明朝 Medium" panose="02020500000000000000" pitchFamily="18" charset="-128"/>
                  </a:rPr>
                  <a:t>機能性表示食品</a:t>
                </a:r>
              </a:p>
            </p:txBody>
          </p:sp>
        </p:grpSp>
        <p:sp>
          <p:nvSpPr>
            <p:cNvPr id="7" name="テキスト ボックス 6">
              <a:extLst>
                <a:ext uri="{FF2B5EF4-FFF2-40B4-BE49-F238E27FC236}">
                  <a16:creationId xmlns:a16="http://schemas.microsoft.com/office/drawing/2014/main" id="{29328183-ECA7-44A0-BC65-6C545290279C}"/>
                </a:ext>
              </a:extLst>
            </p:cNvPr>
            <p:cNvSpPr txBox="1"/>
            <p:nvPr/>
          </p:nvSpPr>
          <p:spPr>
            <a:xfrm>
              <a:off x="566083" y="2194515"/>
              <a:ext cx="3347391" cy="677108"/>
            </a:xfrm>
            <a:prstGeom prst="rect">
              <a:avLst/>
            </a:prstGeom>
            <a:noFill/>
          </p:spPr>
          <p:txBody>
            <a:bodyPr wrap="none" rtlCol="0">
              <a:spAutoFit/>
            </a:bodyPr>
            <a:lstStyle/>
            <a:p>
              <a:r>
                <a:rPr kumimoji="1" lang="ja-JP" altLang="en-US" sz="1400" b="1" spc="100" dirty="0">
                  <a:solidFill>
                    <a:srgbClr val="007013"/>
                  </a:solidFill>
                  <a:latin typeface="HGP明朝E" panose="02020800000000000000" pitchFamily="18" charset="-128"/>
                  <a:ea typeface="HGP明朝E" panose="02020800000000000000" pitchFamily="18" charset="-128"/>
                </a:rPr>
                <a:t>仕事や勉強による一時的な精神的</a:t>
              </a:r>
              <a:endParaRPr kumimoji="1" lang="en-US" altLang="ja-JP" sz="1200" b="1" spc="100" dirty="0">
                <a:solidFill>
                  <a:srgbClr val="007013"/>
                </a:solidFill>
                <a:latin typeface="HGP明朝E" panose="02020800000000000000" pitchFamily="18" charset="-128"/>
                <a:ea typeface="HGP明朝E" panose="02020800000000000000" pitchFamily="18" charset="-128"/>
              </a:endParaRPr>
            </a:p>
            <a:p>
              <a:r>
                <a:rPr kumimoji="1" lang="ja-JP" altLang="en-US" sz="2400" b="1" spc="100" dirty="0">
                  <a:solidFill>
                    <a:srgbClr val="007013"/>
                  </a:solidFill>
                  <a:latin typeface="HGP明朝E" panose="02020800000000000000" pitchFamily="18" charset="-128"/>
                  <a:ea typeface="HGP明朝E" panose="02020800000000000000" pitchFamily="18" charset="-128"/>
                </a:rPr>
                <a:t>　　　ストレスを緩和する</a:t>
              </a:r>
              <a:endParaRPr kumimoji="1" lang="ja-JP" altLang="en-US" sz="2000" b="1" spc="100" dirty="0">
                <a:solidFill>
                  <a:srgbClr val="007013"/>
                </a:solidFill>
                <a:latin typeface="HGP明朝E" panose="02020800000000000000" pitchFamily="18" charset="-128"/>
                <a:ea typeface="HGP明朝E" panose="02020800000000000000" pitchFamily="18" charset="-128"/>
              </a:endParaRPr>
            </a:p>
          </p:txBody>
        </p:sp>
        <p:sp>
          <p:nvSpPr>
            <p:cNvPr id="8" name="テキスト ボックス 7">
              <a:extLst>
                <a:ext uri="{FF2B5EF4-FFF2-40B4-BE49-F238E27FC236}">
                  <a16:creationId xmlns:a16="http://schemas.microsoft.com/office/drawing/2014/main" id="{0E07739F-C433-4D9B-A61F-1AF08C7E70A7}"/>
                </a:ext>
              </a:extLst>
            </p:cNvPr>
            <p:cNvSpPr txBox="1"/>
            <p:nvPr/>
          </p:nvSpPr>
          <p:spPr>
            <a:xfrm>
              <a:off x="566083" y="2882236"/>
              <a:ext cx="3244799" cy="738664"/>
            </a:xfrm>
            <a:prstGeom prst="rect">
              <a:avLst/>
            </a:prstGeom>
            <a:noFill/>
          </p:spPr>
          <p:txBody>
            <a:bodyPr wrap="none" rtlCol="0">
              <a:spAutoFit/>
            </a:bodyPr>
            <a:lstStyle/>
            <a:p>
              <a:r>
                <a:rPr kumimoji="1" lang="ja-JP" altLang="en-US" sz="1400" dirty="0">
                  <a:solidFill>
                    <a:srgbClr val="C00000"/>
                  </a:solidFill>
                  <a:latin typeface="HGP明朝E" panose="02020800000000000000" pitchFamily="18" charset="-128"/>
                  <a:ea typeface="HGP明朝E" panose="02020800000000000000" pitchFamily="18" charset="-128"/>
                </a:rPr>
                <a:t>血圧が高めの方の</a:t>
              </a:r>
              <a:endParaRPr kumimoji="1" lang="en-US" altLang="ja-JP" sz="1400" dirty="0">
                <a:solidFill>
                  <a:srgbClr val="C00000"/>
                </a:solidFill>
                <a:latin typeface="HGP明朝E" panose="02020800000000000000" pitchFamily="18" charset="-128"/>
                <a:ea typeface="HGP明朝E" panose="02020800000000000000" pitchFamily="18" charset="-128"/>
              </a:endParaRPr>
            </a:p>
            <a:p>
              <a:r>
                <a:rPr kumimoji="1" lang="ja-JP" altLang="en-US" sz="2400" dirty="0">
                  <a:solidFill>
                    <a:srgbClr val="C00000"/>
                  </a:solidFill>
                  <a:latin typeface="HGP明朝E" panose="02020800000000000000" pitchFamily="18" charset="-128"/>
                  <a:ea typeface="HGP明朝E" panose="02020800000000000000" pitchFamily="18" charset="-128"/>
                </a:rPr>
                <a:t>　　　　　</a:t>
              </a:r>
              <a:r>
                <a:rPr kumimoji="1" lang="ja-JP" altLang="en-US" sz="2800" dirty="0">
                  <a:solidFill>
                    <a:srgbClr val="C00000"/>
                  </a:solidFill>
                  <a:latin typeface="HGP明朝E" panose="02020800000000000000" pitchFamily="18" charset="-128"/>
                  <a:ea typeface="HGP明朝E" panose="02020800000000000000" pitchFamily="18" charset="-128"/>
                </a:rPr>
                <a:t>血圧を下げる</a:t>
              </a:r>
              <a:endParaRPr kumimoji="1" lang="ja-JP" altLang="en-US" sz="2400" dirty="0">
                <a:solidFill>
                  <a:srgbClr val="C00000"/>
                </a:solidFill>
                <a:latin typeface="HGP明朝E" panose="02020800000000000000" pitchFamily="18" charset="-128"/>
                <a:ea typeface="HGP明朝E" panose="02020800000000000000" pitchFamily="18" charset="-128"/>
              </a:endParaRPr>
            </a:p>
          </p:txBody>
        </p:sp>
        <p:sp>
          <p:nvSpPr>
            <p:cNvPr id="9" name="テキスト ボックス 8">
              <a:extLst>
                <a:ext uri="{FF2B5EF4-FFF2-40B4-BE49-F238E27FC236}">
                  <a16:creationId xmlns:a16="http://schemas.microsoft.com/office/drawing/2014/main" id="{3CC1C80F-C3B7-48FC-8607-3634E465FE39}"/>
                </a:ext>
              </a:extLst>
            </p:cNvPr>
            <p:cNvSpPr txBox="1"/>
            <p:nvPr/>
          </p:nvSpPr>
          <p:spPr>
            <a:xfrm>
              <a:off x="566083" y="3631513"/>
              <a:ext cx="3298103" cy="923330"/>
            </a:xfrm>
            <a:prstGeom prst="rect">
              <a:avLst/>
            </a:prstGeom>
            <a:noFill/>
          </p:spPr>
          <p:txBody>
            <a:bodyPr wrap="square" rtlCol="0">
              <a:spAutoFit/>
            </a:bodyPr>
            <a:lstStyle/>
            <a:p>
              <a:r>
                <a:rPr kumimoji="1" lang="ja-JP" altLang="en-US" sz="2000" b="1" dirty="0">
                  <a:solidFill>
                    <a:srgbClr val="007013"/>
                  </a:solidFill>
                  <a:latin typeface="ＭＳ Ｐゴシック" panose="020B0600070205080204" pitchFamily="50" charset="-128"/>
                  <a:ea typeface="ＭＳ Ｐゴシック" panose="020B0600070205080204" pitchFamily="50" charset="-128"/>
                </a:rPr>
                <a:t>モリンガ</a:t>
              </a:r>
              <a:r>
                <a:rPr kumimoji="1" lang="ja-JP" altLang="en-US" sz="2000" b="1" dirty="0">
                  <a:solidFill>
                    <a:srgbClr val="C00000"/>
                  </a:solidFill>
                  <a:latin typeface="ＭＳ Ｐゴシック" panose="020B0600070205080204" pitchFamily="50" charset="-128"/>
                  <a:ea typeface="ＭＳ Ｐゴシック" panose="020B0600070205080204" pitchFamily="50" charset="-128"/>
                </a:rPr>
                <a:t>ＧＡＢＡ</a:t>
              </a:r>
              <a:r>
                <a:rPr kumimoji="1" lang="ja-JP" altLang="en-US" sz="1200" b="1" dirty="0">
                  <a:solidFill>
                    <a:srgbClr val="007013"/>
                  </a:solidFill>
                  <a:latin typeface="ＭＳ Ｐゴシック" panose="020B0600070205080204" pitchFamily="50" charset="-128"/>
                  <a:ea typeface="ＭＳ Ｐゴシック" panose="020B0600070205080204" pitchFamily="50" charset="-128"/>
                </a:rPr>
                <a:t>パウダータイプ</a:t>
              </a:r>
              <a:endParaRPr kumimoji="1" lang="en-US" altLang="ja-JP" sz="2400" b="1" dirty="0">
                <a:solidFill>
                  <a:srgbClr val="007013"/>
                </a:solidFill>
                <a:latin typeface="ＭＳ Ｐゴシック" panose="020B0600070205080204" pitchFamily="50" charset="-128"/>
                <a:ea typeface="ＭＳ Ｐゴシック" panose="020B0600070205080204" pitchFamily="50" charset="-128"/>
              </a:endParaRPr>
            </a:p>
            <a:p>
              <a:r>
                <a:rPr kumimoji="1" lang="en-US" altLang="ja-JP" sz="1400" b="1" dirty="0">
                  <a:solidFill>
                    <a:srgbClr val="C00000"/>
                  </a:solidFill>
                  <a:latin typeface="ＭＳ Ｐゴシック" panose="020B0600070205080204" pitchFamily="50" charset="-128"/>
                  <a:ea typeface="ＭＳ Ｐゴシック" panose="020B0600070205080204" pitchFamily="50" charset="-128"/>
                </a:rPr>
                <a:t>GABA</a:t>
              </a:r>
              <a:r>
                <a:rPr kumimoji="1" lang="ja-JP" altLang="en-US" sz="1200" b="1" dirty="0">
                  <a:solidFill>
                    <a:srgbClr val="C00000"/>
                  </a:solidFill>
                  <a:latin typeface="ＭＳ Ｐゴシック" panose="020B0600070205080204" pitchFamily="50" charset="-128"/>
                  <a:ea typeface="ＭＳ Ｐゴシック" panose="020B0600070205080204" pitchFamily="50" charset="-128"/>
                </a:rPr>
                <a:t>含有量</a:t>
              </a:r>
              <a:r>
                <a:rPr kumimoji="1" lang="ja-JP" altLang="en-US" sz="1400" b="1" dirty="0">
                  <a:solidFill>
                    <a:srgbClr val="C00000"/>
                  </a:solidFill>
                  <a:latin typeface="ＭＳ Ｐゴシック" panose="020B0600070205080204" pitchFamily="50" charset="-128"/>
                  <a:ea typeface="ＭＳ Ｐゴシック" panose="020B0600070205080204" pitchFamily="50" charset="-128"/>
                </a:rPr>
                <a:t>１</a:t>
              </a:r>
              <a:r>
                <a:rPr kumimoji="1" lang="ja-JP" altLang="en-US" sz="1200" b="1" dirty="0">
                  <a:solidFill>
                    <a:srgbClr val="C00000"/>
                  </a:solidFill>
                  <a:latin typeface="ＭＳ Ｐゴシック" panose="020B0600070205080204" pitchFamily="50" charset="-128"/>
                  <a:ea typeface="ＭＳ Ｐゴシック" panose="020B0600070205080204" pitchFamily="50" charset="-128"/>
                </a:rPr>
                <a:t>包</a:t>
              </a:r>
              <a:r>
                <a:rPr kumimoji="1" lang="ja-JP" altLang="en-US" sz="1400" b="1" dirty="0">
                  <a:solidFill>
                    <a:srgbClr val="C00000"/>
                  </a:solidFill>
                  <a:latin typeface="ＭＳ Ｐゴシック" panose="020B0600070205080204" pitchFamily="50" charset="-128"/>
                  <a:ea typeface="ＭＳ Ｐゴシック" panose="020B0600070205080204" pitchFamily="50" charset="-128"/>
                </a:rPr>
                <a:t>（２</a:t>
              </a:r>
              <a:r>
                <a:rPr kumimoji="1" lang="en-US" altLang="ja-JP" sz="1400" b="1" dirty="0">
                  <a:solidFill>
                    <a:srgbClr val="C00000"/>
                  </a:solidFill>
                  <a:latin typeface="ＭＳ Ｐゴシック" panose="020B0600070205080204" pitchFamily="50" charset="-128"/>
                  <a:ea typeface="ＭＳ Ｐゴシック" panose="020B0600070205080204" pitchFamily="50" charset="-128"/>
                </a:rPr>
                <a:t>g</a:t>
              </a:r>
              <a:r>
                <a:rPr kumimoji="1" lang="ja-JP" altLang="en-US" sz="1400" b="1" dirty="0">
                  <a:solidFill>
                    <a:srgbClr val="C00000"/>
                  </a:solidFill>
                  <a:latin typeface="ＭＳ Ｐゴシック" panose="020B0600070205080204" pitchFamily="50" charset="-128"/>
                  <a:ea typeface="ＭＳ Ｐゴシック" panose="020B0600070205080204" pitchFamily="50" charset="-128"/>
                </a:rPr>
                <a:t>）</a:t>
              </a:r>
              <a:r>
                <a:rPr kumimoji="1" lang="ja-JP" altLang="en-US" sz="1200" b="1" dirty="0">
                  <a:solidFill>
                    <a:srgbClr val="C00000"/>
                  </a:solidFill>
                  <a:latin typeface="ＭＳ Ｐゴシック" panose="020B0600070205080204" pitchFamily="50" charset="-128"/>
                  <a:ea typeface="ＭＳ Ｐゴシック" panose="020B0600070205080204" pitchFamily="50" charset="-128"/>
                </a:rPr>
                <a:t>あたり</a:t>
              </a:r>
              <a:r>
                <a:rPr kumimoji="1" lang="en-US" altLang="ja-JP" sz="1400" b="1" dirty="0">
                  <a:solidFill>
                    <a:srgbClr val="C00000"/>
                  </a:solidFill>
                  <a:latin typeface="ＭＳ Ｐゴシック" panose="020B0600070205080204" pitchFamily="50" charset="-128"/>
                  <a:ea typeface="ＭＳ Ｐゴシック" panose="020B0600070205080204" pitchFamily="50" charset="-128"/>
                </a:rPr>
                <a:t>34mg</a:t>
              </a:r>
            </a:p>
            <a:p>
              <a:endParaRPr kumimoji="1" lang="en-US" altLang="ja-JP" sz="600" spc="-300" dirty="0">
                <a:solidFill>
                  <a:srgbClr val="6EA92D"/>
                </a:solidFill>
                <a:latin typeface="ＭＳ Ｐゴシック" panose="020B0600070205080204" pitchFamily="50" charset="-128"/>
                <a:ea typeface="ＭＳ Ｐゴシック" panose="020B0600070205080204" pitchFamily="50" charset="-128"/>
              </a:endParaRPr>
            </a:p>
            <a:p>
              <a:r>
                <a:rPr kumimoji="1" lang="ja-JP" altLang="en-US" sz="1400" b="1" dirty="0">
                  <a:solidFill>
                    <a:srgbClr val="6EA92D"/>
                  </a:solidFill>
                  <a:latin typeface="ＭＳ Ｐゴシック" panose="020B0600070205080204" pitchFamily="50" charset="-128"/>
                  <a:ea typeface="ＭＳ Ｐゴシック" panose="020B0600070205080204" pitchFamily="50" charset="-128"/>
                </a:rPr>
                <a:t>モリンガ由来のＧＡＢＡが含まれています</a:t>
              </a:r>
            </a:p>
          </p:txBody>
        </p:sp>
        <p:sp>
          <p:nvSpPr>
            <p:cNvPr id="10" name="四角形: 角を丸くする 9">
              <a:extLst>
                <a:ext uri="{FF2B5EF4-FFF2-40B4-BE49-F238E27FC236}">
                  <a16:creationId xmlns:a16="http://schemas.microsoft.com/office/drawing/2014/main" id="{9BA6930A-E480-4A8B-AE82-BA285C16140E}"/>
                </a:ext>
              </a:extLst>
            </p:cNvPr>
            <p:cNvSpPr/>
            <p:nvPr/>
          </p:nvSpPr>
          <p:spPr>
            <a:xfrm>
              <a:off x="509076" y="4703251"/>
              <a:ext cx="1620000" cy="612000"/>
            </a:xfrm>
            <a:prstGeom prst="roundRect">
              <a:avLst/>
            </a:prstGeom>
            <a:solidFill>
              <a:srgbClr val="007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ｺﾞｼｯｸE" panose="020B0900000000000000" pitchFamily="50" charset="-128"/>
                  <a:ea typeface="HGPｺﾞｼｯｸE" panose="020B0900000000000000" pitchFamily="50" charset="-128"/>
                </a:rPr>
                <a:t>熊本県産モリンガ</a:t>
              </a:r>
              <a:endParaRPr kumimoji="1" lang="en-US" altLang="ja-JP" sz="1400" dirty="0">
                <a:latin typeface="HGPｺﾞｼｯｸE" panose="020B0900000000000000" pitchFamily="50" charset="-128"/>
                <a:ea typeface="HGPｺﾞｼｯｸE" panose="020B0900000000000000" pitchFamily="50" charset="-128"/>
              </a:endParaRPr>
            </a:p>
            <a:p>
              <a:pPr algn="ctr"/>
              <a:r>
                <a:rPr kumimoji="1" lang="ja-JP" altLang="en-US" sz="1400" dirty="0">
                  <a:latin typeface="HGPｺﾞｼｯｸE" panose="020B0900000000000000" pitchFamily="50" charset="-128"/>
                  <a:ea typeface="HGPｺﾞｼｯｸE" panose="020B0900000000000000" pitchFamily="50" charset="-128"/>
                </a:rPr>
                <a:t>１００％　</a:t>
              </a:r>
              <a:endParaRPr kumimoji="1" lang="ja-JP" altLang="en-US" sz="1000" dirty="0">
                <a:latin typeface="HGPｺﾞｼｯｸE" panose="020B0900000000000000" pitchFamily="50" charset="-128"/>
                <a:ea typeface="HGPｺﾞｼｯｸE" panose="020B0900000000000000" pitchFamily="50" charset="-128"/>
              </a:endParaRPr>
            </a:p>
          </p:txBody>
        </p:sp>
        <p:sp>
          <p:nvSpPr>
            <p:cNvPr id="11" name="四角形: 角を丸くする 10">
              <a:extLst>
                <a:ext uri="{FF2B5EF4-FFF2-40B4-BE49-F238E27FC236}">
                  <a16:creationId xmlns:a16="http://schemas.microsoft.com/office/drawing/2014/main" id="{B25E59C0-539E-4B16-BF10-65B462C3E512}"/>
                </a:ext>
              </a:extLst>
            </p:cNvPr>
            <p:cNvSpPr/>
            <p:nvPr/>
          </p:nvSpPr>
          <p:spPr>
            <a:xfrm>
              <a:off x="2239252" y="4697108"/>
              <a:ext cx="1620000" cy="612000"/>
            </a:xfrm>
            <a:prstGeom prst="roundRect">
              <a:avLst/>
            </a:prstGeom>
            <a:solidFill>
              <a:srgbClr val="007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ｺﾞｼｯｸE" panose="020B0900000000000000" pitchFamily="50" charset="-128"/>
                  <a:ea typeface="HGPｺﾞｼｯｸE" panose="020B0900000000000000" pitchFamily="50" charset="-128"/>
                </a:rPr>
                <a:t>農薬不使用</a:t>
              </a:r>
              <a:endParaRPr kumimoji="1" lang="en-US" altLang="ja-JP" sz="1400" dirty="0">
                <a:latin typeface="HGPｺﾞｼｯｸE" panose="020B0900000000000000" pitchFamily="50" charset="-128"/>
                <a:ea typeface="HGPｺﾞｼｯｸE" panose="020B0900000000000000" pitchFamily="50" charset="-128"/>
              </a:endParaRPr>
            </a:p>
            <a:p>
              <a:pPr algn="ctr"/>
              <a:r>
                <a:rPr kumimoji="1" lang="ja-JP" altLang="en-US" sz="1400" dirty="0">
                  <a:latin typeface="HGPｺﾞｼｯｸE" panose="020B0900000000000000" pitchFamily="50" charset="-128"/>
                  <a:ea typeface="HGPｺﾞｼｯｸE" panose="020B0900000000000000" pitchFamily="50" charset="-128"/>
                </a:rPr>
                <a:t>添加物不使用</a:t>
              </a:r>
              <a:endParaRPr kumimoji="1" lang="ja-JP" altLang="en-US" sz="1000" dirty="0">
                <a:latin typeface="HGPｺﾞｼｯｸE" panose="020B0900000000000000" pitchFamily="50" charset="-128"/>
                <a:ea typeface="HGPｺﾞｼｯｸE" panose="020B0900000000000000" pitchFamily="50" charset="-128"/>
              </a:endParaRPr>
            </a:p>
          </p:txBody>
        </p:sp>
      </p:grpSp>
      <p:grpSp>
        <p:nvGrpSpPr>
          <p:cNvPr id="43" name="グループ化 42">
            <a:extLst>
              <a:ext uri="{FF2B5EF4-FFF2-40B4-BE49-F238E27FC236}">
                <a16:creationId xmlns:a16="http://schemas.microsoft.com/office/drawing/2014/main" id="{3CE94CEE-1BF4-4E15-943D-D804B5083AC2}"/>
              </a:ext>
            </a:extLst>
          </p:cNvPr>
          <p:cNvGrpSpPr/>
          <p:nvPr/>
        </p:nvGrpSpPr>
        <p:grpSpPr>
          <a:xfrm>
            <a:off x="4055706" y="132517"/>
            <a:ext cx="4860000" cy="3296483"/>
            <a:chOff x="5199523" y="4630254"/>
            <a:chExt cx="4860000" cy="3296483"/>
          </a:xfrm>
        </p:grpSpPr>
        <p:sp>
          <p:nvSpPr>
            <p:cNvPr id="45" name="正方形/長方形 44">
              <a:extLst>
                <a:ext uri="{FF2B5EF4-FFF2-40B4-BE49-F238E27FC236}">
                  <a16:creationId xmlns:a16="http://schemas.microsoft.com/office/drawing/2014/main" id="{85B7F054-F502-4D5C-980C-97F64701C415}"/>
                </a:ext>
              </a:extLst>
            </p:cNvPr>
            <p:cNvSpPr/>
            <p:nvPr/>
          </p:nvSpPr>
          <p:spPr>
            <a:xfrm>
              <a:off x="5199523" y="4866737"/>
              <a:ext cx="4860000" cy="3060000"/>
            </a:xfrm>
            <a:prstGeom prst="rect">
              <a:avLst/>
            </a:prstGeom>
            <a:solidFill>
              <a:srgbClr val="6EA92D">
                <a:alpha val="57000"/>
              </a:srgbClr>
            </a:solidFill>
            <a:ln w="19050">
              <a:solidFill>
                <a:srgbClr val="005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1280FEDA-FB06-4BC6-903E-66B8B0F43DB5}"/>
                </a:ext>
              </a:extLst>
            </p:cNvPr>
            <p:cNvSpPr/>
            <p:nvPr/>
          </p:nvSpPr>
          <p:spPr>
            <a:xfrm>
              <a:off x="5799460" y="4630254"/>
              <a:ext cx="3452570" cy="381000"/>
            </a:xfrm>
            <a:prstGeom prst="roundRect">
              <a:avLst>
                <a:gd name="adj" fmla="val 50000"/>
              </a:avLst>
            </a:prstGeom>
            <a:solidFill>
              <a:srgbClr val="007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62912267-92FB-4E84-8127-2CC9F6A4CF8A}"/>
                </a:ext>
              </a:extLst>
            </p:cNvPr>
            <p:cNvSpPr txBox="1"/>
            <p:nvPr/>
          </p:nvSpPr>
          <p:spPr>
            <a:xfrm>
              <a:off x="5954735" y="4648263"/>
              <a:ext cx="3262432" cy="338554"/>
            </a:xfrm>
            <a:prstGeom prst="rect">
              <a:avLst/>
            </a:prstGeom>
            <a:noFill/>
          </p:spPr>
          <p:txBody>
            <a:bodyPr wrap="none" rtlCol="0">
              <a:spAutoFit/>
            </a:bodyPr>
            <a:lstStyle/>
            <a:p>
              <a:r>
                <a:rPr kumimoji="1" lang="ja-JP" altLang="en-US" sz="1600" dirty="0">
                  <a:solidFill>
                    <a:schemeClr val="bg1"/>
                  </a:solidFill>
                  <a:latin typeface="HG創英角ｺﾞｼｯｸUB" panose="020B0A09000000000000" pitchFamily="49" charset="-128"/>
                  <a:ea typeface="HG創英角ｺﾞｼｯｸUB" panose="020B0A09000000000000" pitchFamily="49" charset="-128"/>
                </a:rPr>
                <a:t>一時的なストレスを緩和する機能</a:t>
              </a:r>
            </a:p>
          </p:txBody>
        </p:sp>
        <p:pic>
          <p:nvPicPr>
            <p:cNvPr id="48" name="図 47" descr="テキスト, 地図 が含まれている画像&#10;&#10;自動的に生成された説明">
              <a:extLst>
                <a:ext uri="{FF2B5EF4-FFF2-40B4-BE49-F238E27FC236}">
                  <a16:creationId xmlns:a16="http://schemas.microsoft.com/office/drawing/2014/main" id="{6380656F-06AC-4F9A-BDB5-5B1E1BC82A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9623" y="5157038"/>
              <a:ext cx="4479981" cy="2495768"/>
            </a:xfrm>
            <a:prstGeom prst="rect">
              <a:avLst/>
            </a:prstGeom>
          </p:spPr>
        </p:pic>
      </p:grpSp>
      <p:grpSp>
        <p:nvGrpSpPr>
          <p:cNvPr id="54" name="グループ化 53">
            <a:extLst>
              <a:ext uri="{FF2B5EF4-FFF2-40B4-BE49-F238E27FC236}">
                <a16:creationId xmlns:a16="http://schemas.microsoft.com/office/drawing/2014/main" id="{669D2FB7-3C24-440A-B562-AA95A8901776}"/>
              </a:ext>
            </a:extLst>
          </p:cNvPr>
          <p:cNvGrpSpPr/>
          <p:nvPr/>
        </p:nvGrpSpPr>
        <p:grpSpPr>
          <a:xfrm>
            <a:off x="4032870" y="3532153"/>
            <a:ext cx="4860000" cy="3210031"/>
            <a:chOff x="4032870" y="3661740"/>
            <a:chExt cx="4860000" cy="3210031"/>
          </a:xfrm>
        </p:grpSpPr>
        <p:sp>
          <p:nvSpPr>
            <p:cNvPr id="49" name="正方形/長方形 48">
              <a:extLst>
                <a:ext uri="{FF2B5EF4-FFF2-40B4-BE49-F238E27FC236}">
                  <a16:creationId xmlns:a16="http://schemas.microsoft.com/office/drawing/2014/main" id="{DEBB954F-7E27-4813-BB6C-9D484F009D82}"/>
                </a:ext>
              </a:extLst>
            </p:cNvPr>
            <p:cNvSpPr/>
            <p:nvPr/>
          </p:nvSpPr>
          <p:spPr>
            <a:xfrm>
              <a:off x="4032870" y="3811771"/>
              <a:ext cx="4860000" cy="3060000"/>
            </a:xfrm>
            <a:prstGeom prst="rect">
              <a:avLst/>
            </a:prstGeom>
            <a:solidFill>
              <a:srgbClr val="6EA92D">
                <a:alpha val="57000"/>
              </a:srgbClr>
            </a:solidFill>
            <a:ln w="19050">
              <a:solidFill>
                <a:srgbClr val="005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09605722-56AD-4FDF-82D6-8B3753E9FDEF}"/>
                </a:ext>
              </a:extLst>
            </p:cNvPr>
            <p:cNvSpPr/>
            <p:nvPr/>
          </p:nvSpPr>
          <p:spPr>
            <a:xfrm>
              <a:off x="4582052" y="3661740"/>
              <a:ext cx="3452570" cy="381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97EBF26-FDD0-4CF4-9E4E-895CBD093918}"/>
                </a:ext>
              </a:extLst>
            </p:cNvPr>
            <p:cNvSpPr txBox="1"/>
            <p:nvPr/>
          </p:nvSpPr>
          <p:spPr>
            <a:xfrm>
              <a:off x="4587390" y="3665988"/>
              <a:ext cx="3467616" cy="338554"/>
            </a:xfrm>
            <a:prstGeom prst="rect">
              <a:avLst/>
            </a:prstGeom>
            <a:noFill/>
          </p:spPr>
          <p:txBody>
            <a:bodyPr wrap="none" rtlCol="0">
              <a:spAutoFit/>
            </a:bodyPr>
            <a:lstStyle/>
            <a:p>
              <a:r>
                <a:rPr kumimoji="1" lang="ja-JP" altLang="en-US" sz="1600" dirty="0">
                  <a:solidFill>
                    <a:schemeClr val="bg1"/>
                  </a:solidFill>
                  <a:latin typeface="HG創英角ｺﾞｼｯｸUB" panose="020B0A09000000000000" pitchFamily="49" charset="-128"/>
                  <a:ea typeface="HG創英角ｺﾞｼｯｸUB" panose="020B0A09000000000000" pitchFamily="49" charset="-128"/>
                </a:rPr>
                <a:t>血圧が高めの方の血圧を下げる機能</a:t>
              </a:r>
            </a:p>
          </p:txBody>
        </p:sp>
        <p:pic>
          <p:nvPicPr>
            <p:cNvPr id="52" name="図 51" descr="テキスト, 地図 が含まれている画像&#10;&#10;自動的に生成された説明">
              <a:extLst>
                <a:ext uri="{FF2B5EF4-FFF2-40B4-BE49-F238E27FC236}">
                  <a16:creationId xmlns:a16="http://schemas.microsoft.com/office/drawing/2014/main" id="{D9C37A05-2B7A-4C83-A187-5E95A7020629}"/>
                </a:ext>
              </a:extLst>
            </p:cNvPr>
            <p:cNvPicPr>
              <a:picLocks noChangeAspect="1"/>
            </p:cNvPicPr>
            <p:nvPr/>
          </p:nvPicPr>
          <p:blipFill rotWithShape="1">
            <a:blip r:embed="rId8">
              <a:extLst>
                <a:ext uri="{28A0092B-C50C-407E-A947-70E740481C1C}">
                  <a14:useLocalDpi xmlns:a14="http://schemas.microsoft.com/office/drawing/2010/main" val="0"/>
                </a:ext>
              </a:extLst>
            </a:blip>
            <a:srcRect r="1641"/>
            <a:stretch/>
          </p:blipFill>
          <p:spPr>
            <a:xfrm>
              <a:off x="4164238" y="4111943"/>
              <a:ext cx="4597264" cy="2466275"/>
            </a:xfrm>
            <a:prstGeom prst="rect">
              <a:avLst/>
            </a:prstGeom>
          </p:spPr>
        </p:pic>
      </p:grpSp>
      <p:sp>
        <p:nvSpPr>
          <p:cNvPr id="55" name="正方形/長方形 54">
            <a:extLst>
              <a:ext uri="{FF2B5EF4-FFF2-40B4-BE49-F238E27FC236}">
                <a16:creationId xmlns:a16="http://schemas.microsoft.com/office/drawing/2014/main" id="{B978FDD0-9FD7-42AC-9745-1743B2F2A828}"/>
              </a:ext>
            </a:extLst>
          </p:cNvPr>
          <p:cNvSpPr/>
          <p:nvPr/>
        </p:nvSpPr>
        <p:spPr>
          <a:xfrm>
            <a:off x="223969" y="814572"/>
            <a:ext cx="3877986"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latin typeface="HGP創英角ｺﾞｼｯｸUB" panose="020B0A00000000000000" pitchFamily="50" charset="-128"/>
                <a:ea typeface="HGP創英角ｺﾞｼｯｸUB" panose="020B0A00000000000000" pitchFamily="50" charset="-128"/>
              </a:rPr>
              <a:t>＜</a:t>
            </a:r>
            <a:r>
              <a:rPr lang="ja-JP" altLang="en-US" sz="2400" b="0" cap="none" spc="0" dirty="0">
                <a:ln w="0"/>
                <a:solidFill>
                  <a:schemeClr val="tx1"/>
                </a:solidFill>
                <a:effectLst>
                  <a:glow rad="127000">
                    <a:schemeClr val="bg1"/>
                  </a:glow>
                </a:effectLst>
                <a:latin typeface="HGP創英角ｺﾞｼｯｸUB" panose="020B0A00000000000000" pitchFamily="50" charset="-128"/>
                <a:ea typeface="HGP創英角ｺﾞｼｯｸUB" panose="020B0A00000000000000" pitchFamily="50" charset="-128"/>
              </a:rPr>
              <a:t>モリンガ</a:t>
            </a:r>
            <a:r>
              <a:rPr lang="en-US" altLang="ja-JP" sz="2400" b="0" cap="none" spc="0" dirty="0">
                <a:ln w="0"/>
                <a:solidFill>
                  <a:srgbClr val="C00000"/>
                </a:solidFill>
                <a:effectLst>
                  <a:glow rad="127000">
                    <a:schemeClr val="bg1"/>
                  </a:glow>
                </a:effectLst>
                <a:latin typeface="HGP創英角ｺﾞｼｯｸUB" panose="020B0A00000000000000" pitchFamily="50" charset="-128"/>
                <a:ea typeface="HGP創英角ｺﾞｼｯｸUB" panose="020B0A00000000000000" pitchFamily="50" charset="-128"/>
              </a:rPr>
              <a:t>GABA</a:t>
            </a:r>
            <a:r>
              <a:rPr lang="ja-JP" altLang="en-US" sz="2400" b="0" cap="none" spc="0" dirty="0">
                <a:ln w="0"/>
                <a:solidFill>
                  <a:schemeClr val="tx1"/>
                </a:solidFill>
                <a:effectLst>
                  <a:glow rad="127000">
                    <a:schemeClr val="bg1"/>
                  </a:glow>
                </a:effectLst>
                <a:latin typeface="HGP創英角ｺﾞｼｯｸUB" panose="020B0A00000000000000" pitchFamily="50" charset="-128"/>
                <a:ea typeface="HGP創英角ｺﾞｼｯｸUB" panose="020B0A00000000000000" pitchFamily="50" charset="-128"/>
              </a:rPr>
              <a:t> の機能性</a:t>
            </a:r>
            <a:r>
              <a:rPr lang="ja-JP" altLang="en-US" sz="2400" b="0" cap="none" spc="0" dirty="0">
                <a:ln w="0"/>
                <a:solidFill>
                  <a:schemeClr val="tx1"/>
                </a:solidFill>
                <a:latin typeface="HGP創英角ｺﾞｼｯｸUB" panose="020B0A00000000000000" pitchFamily="50" charset="-128"/>
                <a:ea typeface="HGP創英角ｺﾞｼｯｸUB" panose="020B0A00000000000000" pitchFamily="50" charset="-128"/>
              </a:rPr>
              <a:t>＞</a:t>
            </a:r>
          </a:p>
        </p:txBody>
      </p:sp>
    </p:spTree>
    <p:extLst>
      <p:ext uri="{BB962C8B-B14F-4D97-AF65-F5344CB8AC3E}">
        <p14:creationId xmlns:p14="http://schemas.microsoft.com/office/powerpoint/2010/main" val="16645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9ED2A2C-404A-4AB0-BB6A-E97C5D8A77DA}"/>
              </a:ext>
            </a:extLst>
          </p:cNvPr>
          <p:cNvSpPr/>
          <p:nvPr/>
        </p:nvSpPr>
        <p:spPr>
          <a:xfrm>
            <a:off x="1711766" y="313504"/>
            <a:ext cx="5678478" cy="438582"/>
          </a:xfrm>
          <a:prstGeom prst="rect">
            <a:avLst/>
          </a:prstGeom>
          <a:noFill/>
        </p:spPr>
        <p:txBody>
          <a:bodyPr wrap="none" lIns="68580" tIns="34290" rIns="68580" bIns="34290">
            <a:spAutoFit/>
          </a:bodyPr>
          <a:lstStyle/>
          <a:p>
            <a:r>
              <a:rPr lang="ja-JP" altLang="en-US" sz="2400" dirty="0">
                <a:ln w="0"/>
                <a:latin typeface="HG創英角ｺﾞｼｯｸUB" panose="020B0A09000000000000" pitchFamily="49" charset="-128"/>
                <a:ea typeface="HG創英角ｺﾞｼｯｸUB" panose="020B0A09000000000000" pitchFamily="49" charset="-128"/>
              </a:rPr>
              <a:t>＜スーパーフードモリンガの栄養成分＞</a:t>
            </a:r>
            <a:endParaRPr lang="en-US" altLang="ja-JP" sz="2400" dirty="0">
              <a:ln w="0"/>
              <a:latin typeface="HG創英角ｺﾞｼｯｸUB" panose="020B0A09000000000000" pitchFamily="49" charset="-128"/>
              <a:ea typeface="HG創英角ｺﾞｼｯｸUB" panose="020B0A09000000000000" pitchFamily="49" charset="-128"/>
            </a:endParaRPr>
          </a:p>
        </p:txBody>
      </p:sp>
      <p:pic>
        <p:nvPicPr>
          <p:cNvPr id="5" name="図 4" descr="森の中の花&#10;&#10;自動的に生成された説明">
            <a:extLst>
              <a:ext uri="{FF2B5EF4-FFF2-40B4-BE49-F238E27FC236}">
                <a16:creationId xmlns:a16="http://schemas.microsoft.com/office/drawing/2014/main" id="{C22BFDF2-1138-4216-9289-587C67E756BF}"/>
              </a:ext>
            </a:extLst>
          </p:cNvPr>
          <p:cNvPicPr>
            <a:picLocks noChangeAspect="1"/>
          </p:cNvPicPr>
          <p:nvPr/>
        </p:nvPicPr>
        <p:blipFill rotWithShape="1">
          <a:blip r:embed="rId2">
            <a:extLst>
              <a:ext uri="{28A0092B-C50C-407E-A947-70E740481C1C}">
                <a14:useLocalDpi xmlns:a14="http://schemas.microsoft.com/office/drawing/2010/main" val="0"/>
              </a:ext>
            </a:extLst>
          </a:blip>
          <a:srcRect l="41774" t="18368" r="4832" b="31411"/>
          <a:stretch/>
        </p:blipFill>
        <p:spPr>
          <a:xfrm>
            <a:off x="0" y="1023457"/>
            <a:ext cx="9144000" cy="5735856"/>
          </a:xfrm>
          <a:prstGeom prst="rect">
            <a:avLst/>
          </a:prstGeom>
        </p:spPr>
      </p:pic>
      <p:sp>
        <p:nvSpPr>
          <p:cNvPr id="8" name="楕円 7">
            <a:extLst>
              <a:ext uri="{FF2B5EF4-FFF2-40B4-BE49-F238E27FC236}">
                <a16:creationId xmlns:a16="http://schemas.microsoft.com/office/drawing/2014/main" id="{C40FDEF7-CA67-4F04-89C3-723D37FC16A0}"/>
              </a:ext>
            </a:extLst>
          </p:cNvPr>
          <p:cNvSpPr/>
          <p:nvPr/>
        </p:nvSpPr>
        <p:spPr>
          <a:xfrm>
            <a:off x="-662731" y="615959"/>
            <a:ext cx="10211608" cy="7197185"/>
          </a:xfrm>
          <a:prstGeom prst="ellipse">
            <a:avLst/>
          </a:prstGeom>
          <a:solidFill>
            <a:srgbClr val="B6DF89">
              <a:alpha val="80000"/>
            </a:srgbClr>
          </a:solidFill>
          <a:ln>
            <a:noFill/>
          </a:ln>
          <a:effectLst>
            <a:softEdge rad="3556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350"/>
          </a:p>
        </p:txBody>
      </p:sp>
      <p:grpSp>
        <p:nvGrpSpPr>
          <p:cNvPr id="4" name="グループ化 3">
            <a:extLst>
              <a:ext uri="{FF2B5EF4-FFF2-40B4-BE49-F238E27FC236}">
                <a16:creationId xmlns:a16="http://schemas.microsoft.com/office/drawing/2014/main" id="{3BD6B548-D106-47A7-BF41-5F9E2D1559CA}"/>
              </a:ext>
            </a:extLst>
          </p:cNvPr>
          <p:cNvGrpSpPr/>
          <p:nvPr/>
        </p:nvGrpSpPr>
        <p:grpSpPr>
          <a:xfrm>
            <a:off x="256755" y="1404421"/>
            <a:ext cx="8630489" cy="4837620"/>
            <a:chOff x="-128936" y="1026267"/>
            <a:chExt cx="8817490" cy="4722039"/>
          </a:xfrm>
        </p:grpSpPr>
        <p:pic>
          <p:nvPicPr>
            <p:cNvPr id="7" name="図 6">
              <a:extLst>
                <a:ext uri="{FF2B5EF4-FFF2-40B4-BE49-F238E27FC236}">
                  <a16:creationId xmlns:a16="http://schemas.microsoft.com/office/drawing/2014/main" id="{24F223EA-B497-4203-BEF2-E1990C08E531}"/>
                </a:ext>
              </a:extLst>
            </p:cNvPr>
            <p:cNvPicPr>
              <a:picLocks noChangeAspect="1"/>
            </p:cNvPicPr>
            <p:nvPr/>
          </p:nvPicPr>
          <p:blipFill rotWithShape="1">
            <a:blip r:embed="rId3">
              <a:extLst>
                <a:ext uri="{28A0092B-C50C-407E-A947-70E740481C1C}">
                  <a14:useLocalDpi xmlns:a14="http://schemas.microsoft.com/office/drawing/2010/main" val="0"/>
                </a:ext>
              </a:extLst>
            </a:blip>
            <a:srcRect t="40052" b="37569"/>
            <a:stretch/>
          </p:blipFill>
          <p:spPr>
            <a:xfrm>
              <a:off x="1302941" y="3828788"/>
              <a:ext cx="7385613" cy="1826767"/>
            </a:xfrm>
            <a:prstGeom prst="rect">
              <a:avLst/>
            </a:prstGeom>
          </p:spPr>
        </p:pic>
        <p:pic>
          <p:nvPicPr>
            <p:cNvPr id="11" name="図 10">
              <a:extLst>
                <a:ext uri="{FF2B5EF4-FFF2-40B4-BE49-F238E27FC236}">
                  <a16:creationId xmlns:a16="http://schemas.microsoft.com/office/drawing/2014/main" id="{3CE5569E-750B-4E91-95BE-F6F6479761CB}"/>
                </a:ext>
              </a:extLst>
            </p:cNvPr>
            <p:cNvPicPr>
              <a:picLocks noChangeAspect="1"/>
            </p:cNvPicPr>
            <p:nvPr/>
          </p:nvPicPr>
          <p:blipFill rotWithShape="1">
            <a:blip r:embed="rId3">
              <a:extLst>
                <a:ext uri="{28A0092B-C50C-407E-A947-70E740481C1C}">
                  <a14:useLocalDpi xmlns:a14="http://schemas.microsoft.com/office/drawing/2010/main" val="0"/>
                </a:ext>
              </a:extLst>
            </a:blip>
            <a:srcRect l="3860" t="61935" r="71725" b="13825"/>
            <a:stretch/>
          </p:blipFill>
          <p:spPr>
            <a:xfrm>
              <a:off x="-72899" y="3769595"/>
              <a:ext cx="1803147" cy="1978711"/>
            </a:xfrm>
            <a:prstGeom prst="rect">
              <a:avLst/>
            </a:prstGeom>
          </p:spPr>
        </p:pic>
        <p:pic>
          <p:nvPicPr>
            <p:cNvPr id="12" name="図 11">
              <a:extLst>
                <a:ext uri="{FF2B5EF4-FFF2-40B4-BE49-F238E27FC236}">
                  <a16:creationId xmlns:a16="http://schemas.microsoft.com/office/drawing/2014/main" id="{27C04409-3FE1-4542-867F-D08509D48D4F}"/>
                </a:ext>
              </a:extLst>
            </p:cNvPr>
            <p:cNvPicPr>
              <a:picLocks noChangeAspect="1"/>
            </p:cNvPicPr>
            <p:nvPr/>
          </p:nvPicPr>
          <p:blipFill rotWithShape="1">
            <a:blip r:embed="rId3">
              <a:extLst>
                <a:ext uri="{28A0092B-C50C-407E-A947-70E740481C1C}">
                  <a14:useLocalDpi xmlns:a14="http://schemas.microsoft.com/office/drawing/2010/main" val="0"/>
                </a:ext>
              </a:extLst>
            </a:blip>
            <a:srcRect l="28018" t="61935" r="47568" b="13825"/>
            <a:stretch/>
          </p:blipFill>
          <p:spPr>
            <a:xfrm>
              <a:off x="-128936" y="1391016"/>
              <a:ext cx="1803147" cy="1978711"/>
            </a:xfrm>
            <a:prstGeom prst="rect">
              <a:avLst/>
            </a:prstGeom>
          </p:spPr>
        </p:pic>
        <p:pic>
          <p:nvPicPr>
            <p:cNvPr id="13" name="図 12">
              <a:extLst>
                <a:ext uri="{FF2B5EF4-FFF2-40B4-BE49-F238E27FC236}">
                  <a16:creationId xmlns:a16="http://schemas.microsoft.com/office/drawing/2014/main" id="{6AD2CE6A-8696-4B25-ACE6-D6F19FC496E6}"/>
                </a:ext>
              </a:extLst>
            </p:cNvPr>
            <p:cNvPicPr>
              <a:picLocks noChangeAspect="1"/>
            </p:cNvPicPr>
            <p:nvPr/>
          </p:nvPicPr>
          <p:blipFill rotWithShape="1">
            <a:blip r:embed="rId3">
              <a:extLst>
                <a:ext uri="{28A0092B-C50C-407E-A947-70E740481C1C}">
                  <a14:useLocalDpi xmlns:a14="http://schemas.microsoft.com/office/drawing/2010/main" val="0"/>
                </a:ext>
              </a:extLst>
            </a:blip>
            <a:srcRect t="13750" b="59817"/>
            <a:stretch/>
          </p:blipFill>
          <p:spPr>
            <a:xfrm>
              <a:off x="1302941" y="1026267"/>
              <a:ext cx="7385613" cy="2157747"/>
            </a:xfrm>
            <a:prstGeom prst="rect">
              <a:avLst/>
            </a:prstGeom>
          </p:spPr>
        </p:pic>
      </p:grpSp>
    </p:spTree>
    <p:extLst>
      <p:ext uri="{BB962C8B-B14F-4D97-AF65-F5344CB8AC3E}">
        <p14:creationId xmlns:p14="http://schemas.microsoft.com/office/powerpoint/2010/main" val="55114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344D2C3A-9335-1C88-C4A3-21411ADAC3C2}"/>
              </a:ext>
            </a:extLst>
          </p:cNvPr>
          <p:cNvSpPr/>
          <p:nvPr/>
        </p:nvSpPr>
        <p:spPr>
          <a:xfrm>
            <a:off x="319027" y="2268592"/>
            <a:ext cx="8505946" cy="4482467"/>
          </a:xfrm>
          <a:prstGeom prst="rect">
            <a:avLst/>
          </a:prstGeom>
          <a:solidFill>
            <a:schemeClr val="accent6">
              <a:alpha val="25000"/>
            </a:schemeClr>
          </a:solidFill>
          <a:ln>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D8655C4-C6DC-5839-DABB-904BFA205003}"/>
              </a:ext>
            </a:extLst>
          </p:cNvPr>
          <p:cNvSpPr txBox="1"/>
          <p:nvPr/>
        </p:nvSpPr>
        <p:spPr>
          <a:xfrm>
            <a:off x="1863566" y="160601"/>
            <a:ext cx="5416868" cy="461665"/>
          </a:xfrm>
          <a:prstGeom prst="rect">
            <a:avLst/>
          </a:prstGeom>
          <a:noFill/>
        </p:spPr>
        <p:txBody>
          <a:bodyPr wrap="none" rtlCol="0">
            <a:spAutoFit/>
          </a:bodyPr>
          <a:lstStyle/>
          <a:p>
            <a:r>
              <a:rPr kumimoji="1" lang="ja-JP" altLang="en-US" sz="2400" b="1" dirty="0"/>
              <a:t>＜モリンガを新たな野菜として推奨＞</a:t>
            </a:r>
          </a:p>
        </p:txBody>
      </p:sp>
      <p:sp>
        <p:nvSpPr>
          <p:cNvPr id="7" name="テキスト ボックス 6">
            <a:extLst>
              <a:ext uri="{FF2B5EF4-FFF2-40B4-BE49-F238E27FC236}">
                <a16:creationId xmlns:a16="http://schemas.microsoft.com/office/drawing/2014/main" id="{4A043C9B-9FF6-F520-8316-E5370E53AE10}"/>
              </a:ext>
            </a:extLst>
          </p:cNvPr>
          <p:cNvSpPr txBox="1"/>
          <p:nvPr/>
        </p:nvSpPr>
        <p:spPr>
          <a:xfrm>
            <a:off x="755468" y="689973"/>
            <a:ext cx="7439298" cy="646331"/>
          </a:xfrm>
          <a:prstGeom prst="rect">
            <a:avLst/>
          </a:prstGeom>
          <a:noFill/>
        </p:spPr>
        <p:txBody>
          <a:bodyPr wrap="square">
            <a:spAutoFit/>
          </a:bodyPr>
          <a:lstStyle/>
          <a:p>
            <a:r>
              <a:rPr lang="ja-JP" altLang="en-US" b="1" dirty="0">
                <a:latin typeface="+mn-ea"/>
              </a:rPr>
              <a:t>①「ストレスを緩和する」「高めの血圧を下げる」という２つの</a:t>
            </a:r>
            <a:endParaRPr lang="en-US" altLang="ja-JP" b="1" dirty="0">
              <a:latin typeface="+mn-ea"/>
            </a:endParaRPr>
          </a:p>
          <a:p>
            <a:r>
              <a:rPr lang="ja-JP" altLang="en-US" b="1" dirty="0">
                <a:solidFill>
                  <a:schemeClr val="tx1">
                    <a:alpha val="0"/>
                  </a:schemeClr>
                </a:solidFill>
                <a:latin typeface="+mn-ea"/>
              </a:rPr>
              <a:t>①「</a:t>
            </a:r>
            <a:r>
              <a:rPr lang="ja-JP" altLang="en-US" b="1" dirty="0">
                <a:latin typeface="+mn-ea"/>
              </a:rPr>
              <a:t>機能のある農産物として消費者に</a:t>
            </a:r>
            <a:r>
              <a:rPr lang="en-US" altLang="ja-JP" b="1" dirty="0">
                <a:latin typeface="+mn-ea"/>
              </a:rPr>
              <a:t>PR</a:t>
            </a:r>
            <a:endParaRPr lang="ja-JP" altLang="en-US" b="1" dirty="0">
              <a:latin typeface="+mn-ea"/>
            </a:endParaRPr>
          </a:p>
        </p:txBody>
      </p:sp>
      <p:sp>
        <p:nvSpPr>
          <p:cNvPr id="8" name="テキスト ボックス 7">
            <a:extLst>
              <a:ext uri="{FF2B5EF4-FFF2-40B4-BE49-F238E27FC236}">
                <a16:creationId xmlns:a16="http://schemas.microsoft.com/office/drawing/2014/main" id="{77898799-1EEF-26D5-E225-CEB4B9452C22}"/>
              </a:ext>
            </a:extLst>
          </p:cNvPr>
          <p:cNvSpPr txBox="1"/>
          <p:nvPr/>
        </p:nvSpPr>
        <p:spPr>
          <a:xfrm>
            <a:off x="755468" y="1417060"/>
            <a:ext cx="7511144" cy="369332"/>
          </a:xfrm>
          <a:prstGeom prst="rect">
            <a:avLst/>
          </a:prstGeom>
          <a:noFill/>
        </p:spPr>
        <p:txBody>
          <a:bodyPr wrap="square">
            <a:spAutoFit/>
          </a:bodyPr>
          <a:lstStyle/>
          <a:p>
            <a:r>
              <a:rPr lang="ja-JP" altLang="en-US" b="1" dirty="0">
                <a:latin typeface="+mn-ea"/>
              </a:rPr>
              <a:t>②全国に広がることで耕作放棄地の解消・農業者の所得向上につながる</a:t>
            </a:r>
          </a:p>
        </p:txBody>
      </p:sp>
      <p:sp>
        <p:nvSpPr>
          <p:cNvPr id="9" name="テキスト ボックス 8">
            <a:extLst>
              <a:ext uri="{FF2B5EF4-FFF2-40B4-BE49-F238E27FC236}">
                <a16:creationId xmlns:a16="http://schemas.microsoft.com/office/drawing/2014/main" id="{C4F0F832-3868-7E8F-99A1-C7938C3CFD32}"/>
              </a:ext>
            </a:extLst>
          </p:cNvPr>
          <p:cNvSpPr txBox="1"/>
          <p:nvPr/>
        </p:nvSpPr>
        <p:spPr>
          <a:xfrm>
            <a:off x="755468" y="1865967"/>
            <a:ext cx="7511144" cy="369332"/>
          </a:xfrm>
          <a:prstGeom prst="rect">
            <a:avLst/>
          </a:prstGeom>
          <a:noFill/>
        </p:spPr>
        <p:txBody>
          <a:bodyPr wrap="square">
            <a:spAutoFit/>
          </a:bodyPr>
          <a:lstStyle/>
          <a:p>
            <a:r>
              <a:rPr lang="ja-JP" altLang="en-US" b="1" dirty="0">
                <a:solidFill>
                  <a:srgbClr val="C00000"/>
                </a:solidFill>
                <a:latin typeface="+mn-ea"/>
              </a:rPr>
              <a:t>③小学校や高齢者施設に給食で普及することで医療費削減に貢献できる</a:t>
            </a:r>
          </a:p>
        </p:txBody>
      </p:sp>
      <p:sp>
        <p:nvSpPr>
          <p:cNvPr id="35" name="吹き出し: 角を丸めた四角形 34">
            <a:extLst>
              <a:ext uri="{FF2B5EF4-FFF2-40B4-BE49-F238E27FC236}">
                <a16:creationId xmlns:a16="http://schemas.microsoft.com/office/drawing/2014/main" id="{7C612B5A-DF4B-58AD-93AD-6A947DFBA0DF}"/>
              </a:ext>
            </a:extLst>
          </p:cNvPr>
          <p:cNvSpPr/>
          <p:nvPr/>
        </p:nvSpPr>
        <p:spPr>
          <a:xfrm>
            <a:off x="620746" y="4967176"/>
            <a:ext cx="7902508" cy="1703219"/>
          </a:xfrm>
          <a:prstGeom prst="wedgeRoundRectCallout">
            <a:avLst>
              <a:gd name="adj1" fmla="val 12117"/>
              <a:gd name="adj2" fmla="val -46586"/>
              <a:gd name="adj3" fmla="val 16667"/>
            </a:avLst>
          </a:prstGeom>
          <a:solidFill>
            <a:schemeClr val="bg1">
              <a:alpha val="60000"/>
            </a:schemeClr>
          </a:solidFill>
          <a:ln w="19050" cap="rnd">
            <a:solidFill>
              <a:srgbClr val="333399"/>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C85D01B-3E50-ECB7-55F9-48D8B6A78699}"/>
              </a:ext>
            </a:extLst>
          </p:cNvPr>
          <p:cNvSpPr txBox="1"/>
          <p:nvPr/>
        </p:nvSpPr>
        <p:spPr>
          <a:xfrm>
            <a:off x="3794761" y="4156651"/>
            <a:ext cx="4400006" cy="523220"/>
          </a:xfrm>
          <a:prstGeom prst="rect">
            <a:avLst/>
          </a:prstGeom>
          <a:noFill/>
        </p:spPr>
        <p:txBody>
          <a:bodyPr wrap="square">
            <a:spAutoFit/>
          </a:bodyPr>
          <a:lstStyle/>
          <a:p>
            <a:r>
              <a:rPr lang="en-US" altLang="ja-JP" sz="1400" dirty="0"/>
              <a:t>※ </a:t>
            </a:r>
            <a:r>
              <a:rPr lang="ja-JP" altLang="en-US" sz="1400" dirty="0"/>
              <a:t>地元の小学校に１０年以上モリンガ茶を提供。</a:t>
            </a:r>
            <a:endParaRPr lang="en-US" altLang="ja-JP" sz="1400" dirty="0"/>
          </a:p>
          <a:p>
            <a:r>
              <a:rPr lang="ja-JP" altLang="en-US" sz="1400" dirty="0"/>
              <a:t>　 飲用前の３年間と飲用を開始した３年間を比較</a:t>
            </a:r>
            <a:endParaRPr lang="en-US" altLang="ja-JP" sz="1400" dirty="0"/>
          </a:p>
        </p:txBody>
      </p:sp>
      <p:sp>
        <p:nvSpPr>
          <p:cNvPr id="17" name="テキスト ボックス 16">
            <a:extLst>
              <a:ext uri="{FF2B5EF4-FFF2-40B4-BE49-F238E27FC236}">
                <a16:creationId xmlns:a16="http://schemas.microsoft.com/office/drawing/2014/main" id="{09431707-1441-D46B-5764-A9E9385D567E}"/>
              </a:ext>
            </a:extLst>
          </p:cNvPr>
          <p:cNvSpPr txBox="1"/>
          <p:nvPr/>
        </p:nvSpPr>
        <p:spPr>
          <a:xfrm>
            <a:off x="620746" y="5018566"/>
            <a:ext cx="7902508" cy="1600438"/>
          </a:xfrm>
          <a:prstGeom prst="rect">
            <a:avLst/>
          </a:prstGeom>
          <a:noFill/>
        </p:spPr>
        <p:txBody>
          <a:bodyPr wrap="square" rtlCol="0">
            <a:spAutoFit/>
          </a:bodyPr>
          <a:lstStyle/>
          <a:p>
            <a:pPr algn="ctr"/>
            <a:r>
              <a:rPr kumimoji="1" lang="ja-JP" altLang="en-US" sz="1600" b="1" dirty="0">
                <a:latin typeface="+mn-ea"/>
              </a:rPr>
              <a:t>モリンガ茶飲用の効果：上天草市立中南小学校 校長コメント （</a:t>
            </a:r>
            <a:r>
              <a:rPr kumimoji="1" lang="en-US" altLang="ja-JP" sz="1600" b="1" dirty="0">
                <a:latin typeface="+mn-ea"/>
              </a:rPr>
              <a:t>2020</a:t>
            </a:r>
            <a:r>
              <a:rPr kumimoji="1" lang="ja-JP" altLang="en-US" sz="1600" b="1" dirty="0">
                <a:latin typeface="+mn-ea"/>
              </a:rPr>
              <a:t>年</a:t>
            </a:r>
            <a:r>
              <a:rPr kumimoji="1" lang="en-US" altLang="ja-JP" sz="1600" b="1" dirty="0">
                <a:latin typeface="+mn-ea"/>
              </a:rPr>
              <a:t>2</a:t>
            </a:r>
            <a:r>
              <a:rPr kumimoji="1" lang="ja-JP" altLang="en-US" sz="1600" b="1" dirty="0">
                <a:latin typeface="+mn-ea"/>
              </a:rPr>
              <a:t>月</a:t>
            </a:r>
            <a:r>
              <a:rPr kumimoji="1" lang="en-US" altLang="ja-JP" sz="1600" b="1" dirty="0">
                <a:latin typeface="+mn-ea"/>
              </a:rPr>
              <a:t>28</a:t>
            </a:r>
            <a:r>
              <a:rPr kumimoji="1" lang="ja-JP" altLang="en-US" sz="1600" b="1" dirty="0">
                <a:latin typeface="+mn-ea"/>
              </a:rPr>
              <a:t>日）</a:t>
            </a:r>
            <a:endParaRPr kumimoji="1" lang="en-US" altLang="ja-JP" sz="1600" b="1" dirty="0">
              <a:latin typeface="+mn-ea"/>
            </a:endParaRPr>
          </a:p>
          <a:p>
            <a:endParaRPr kumimoji="1" lang="en-US" altLang="ja-JP" sz="200" dirty="0">
              <a:latin typeface="+mn-ea"/>
            </a:endParaRPr>
          </a:p>
          <a:p>
            <a:r>
              <a:rPr kumimoji="1" lang="ja-JP" altLang="en-US" sz="1600" dirty="0">
                <a:latin typeface="+mn-ea"/>
              </a:rPr>
              <a:t>各教室にやかんで配られた「モリンガ茶」で子供達が積極的に飲用しています。</a:t>
            </a:r>
            <a:endParaRPr kumimoji="1" lang="en-US" altLang="ja-JP" sz="1600" dirty="0">
              <a:latin typeface="+mn-ea"/>
            </a:endParaRPr>
          </a:p>
          <a:p>
            <a:r>
              <a:rPr kumimoji="1" lang="ja-JP" altLang="en-US" sz="1600" dirty="0">
                <a:latin typeface="+mn-ea"/>
              </a:rPr>
              <a:t>近年インフルエンザによる学級閉鎖や臨時休校をしていません。</a:t>
            </a:r>
            <a:endParaRPr kumimoji="1" lang="en-US" altLang="ja-JP" sz="1600" dirty="0">
              <a:latin typeface="+mn-ea"/>
            </a:endParaRPr>
          </a:p>
          <a:p>
            <a:r>
              <a:rPr kumimoji="1" lang="ja-JP" altLang="en-US" sz="1600" dirty="0">
                <a:latin typeface="+mn-ea"/>
              </a:rPr>
              <a:t>今年度（令和２年）も各地の小中学校の学級閉鎖が新聞等で報じられていましたが</a:t>
            </a:r>
            <a:endParaRPr kumimoji="1" lang="en-US" altLang="ja-JP" sz="1600" dirty="0">
              <a:latin typeface="+mn-ea"/>
            </a:endParaRPr>
          </a:p>
          <a:p>
            <a:r>
              <a:rPr kumimoji="1" lang="ja-JP" altLang="en-US" sz="1600" dirty="0">
                <a:latin typeface="+mn-ea"/>
              </a:rPr>
              <a:t>本校は大流行することはありませんでした。</a:t>
            </a:r>
            <a:endParaRPr kumimoji="1" lang="en-US" altLang="ja-JP" sz="1600" dirty="0">
              <a:latin typeface="+mn-ea"/>
            </a:endParaRPr>
          </a:p>
          <a:p>
            <a:r>
              <a:rPr kumimoji="1" lang="ja-JP" altLang="en-US" sz="1600" dirty="0">
                <a:latin typeface="+mn-ea"/>
              </a:rPr>
              <a:t>ゼロではないにせよ</a:t>
            </a:r>
            <a:r>
              <a:rPr kumimoji="1" lang="ja-JP" altLang="en-US" sz="1600" b="1" dirty="0">
                <a:solidFill>
                  <a:srgbClr val="FF0000"/>
                </a:solidFill>
                <a:latin typeface="+mn-ea"/>
              </a:rPr>
              <a:t>かなりの効果があるものと思われます。</a:t>
            </a:r>
            <a:r>
              <a:rPr kumimoji="1" lang="ja-JP" altLang="en-US" sz="1400" b="1" dirty="0">
                <a:solidFill>
                  <a:srgbClr val="FF0000"/>
                </a:solidFill>
                <a:latin typeface="+mn-ea"/>
              </a:rPr>
              <a:t>（コロナ対策にも有効）</a:t>
            </a:r>
          </a:p>
        </p:txBody>
      </p:sp>
      <p:sp>
        <p:nvSpPr>
          <p:cNvPr id="29" name="テキスト ボックス 28">
            <a:extLst>
              <a:ext uri="{FF2B5EF4-FFF2-40B4-BE49-F238E27FC236}">
                <a16:creationId xmlns:a16="http://schemas.microsoft.com/office/drawing/2014/main" id="{1FCDA399-FADC-18D8-022F-A94C4DF2576F}"/>
              </a:ext>
            </a:extLst>
          </p:cNvPr>
          <p:cNvSpPr txBox="1"/>
          <p:nvPr/>
        </p:nvSpPr>
        <p:spPr>
          <a:xfrm>
            <a:off x="2701834" y="2325180"/>
            <a:ext cx="3740331" cy="338554"/>
          </a:xfrm>
          <a:prstGeom prst="rect">
            <a:avLst/>
          </a:prstGeom>
          <a:noFill/>
        </p:spPr>
        <p:txBody>
          <a:bodyPr wrap="square">
            <a:spAutoFit/>
          </a:bodyPr>
          <a:lstStyle/>
          <a:p>
            <a:pPr algn="l" latinLnBrk="0"/>
            <a:r>
              <a:rPr lang="ja-JP" altLang="en-US" sz="1600" b="1" i="0" dirty="0">
                <a:effectLst/>
                <a:latin typeface="ヒラギノ角ゴ Pro W3"/>
              </a:rPr>
              <a:t>上天草市立中南小学校の</a:t>
            </a:r>
            <a:r>
              <a:rPr lang="ja-JP" altLang="en-US" sz="1600" b="1" dirty="0">
                <a:latin typeface="ヒラギノ角ゴ Pro W3"/>
              </a:rPr>
              <a:t>欠席総数比較</a:t>
            </a:r>
            <a:endParaRPr lang="ja-JP" altLang="en-US" sz="1600" b="1" i="0" dirty="0">
              <a:effectLst/>
              <a:latin typeface="ヒラギノ角ゴ Pro W3"/>
            </a:endParaRPr>
          </a:p>
        </p:txBody>
      </p:sp>
      <p:pic>
        <p:nvPicPr>
          <p:cNvPr id="34" name="図 33" descr="テーブル&#10;&#10;自動的に生成された説明">
            <a:extLst>
              <a:ext uri="{FF2B5EF4-FFF2-40B4-BE49-F238E27FC236}">
                <a16:creationId xmlns:a16="http://schemas.microsoft.com/office/drawing/2014/main" id="{EE85CCB9-9AF9-9A85-D392-51AAB396A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07" y="2730824"/>
            <a:ext cx="7037386" cy="1305153"/>
          </a:xfrm>
          <a:prstGeom prst="rect">
            <a:avLst/>
          </a:prstGeom>
        </p:spPr>
      </p:pic>
    </p:spTree>
    <p:extLst>
      <p:ext uri="{BB962C8B-B14F-4D97-AF65-F5344CB8AC3E}">
        <p14:creationId xmlns:p14="http://schemas.microsoft.com/office/powerpoint/2010/main" val="3065901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B333B3E-69F4-4A7E-8F02-5A13B23BC8DD}"/>
              </a:ext>
            </a:extLst>
          </p:cNvPr>
          <p:cNvGrpSpPr/>
          <p:nvPr/>
        </p:nvGrpSpPr>
        <p:grpSpPr>
          <a:xfrm>
            <a:off x="4638907" y="2952266"/>
            <a:ext cx="4338283" cy="3381422"/>
            <a:chOff x="4638907" y="2952266"/>
            <a:chExt cx="4338283" cy="3381422"/>
          </a:xfrm>
        </p:grpSpPr>
        <p:graphicFrame>
          <p:nvGraphicFramePr>
            <p:cNvPr id="15" name="グラフ 14">
              <a:extLst>
                <a:ext uri="{FF2B5EF4-FFF2-40B4-BE49-F238E27FC236}">
                  <a16:creationId xmlns:a16="http://schemas.microsoft.com/office/drawing/2014/main" id="{602E9966-932E-4615-A879-41AF1E6CA2B8}"/>
                </a:ext>
              </a:extLst>
            </p:cNvPr>
            <p:cNvGraphicFramePr/>
            <p:nvPr>
              <p:extLst>
                <p:ext uri="{D42A27DB-BD31-4B8C-83A1-F6EECF244321}">
                  <p14:modId xmlns:p14="http://schemas.microsoft.com/office/powerpoint/2010/main" val="3945888506"/>
                </p:ext>
              </p:extLst>
            </p:nvPr>
          </p:nvGraphicFramePr>
          <p:xfrm>
            <a:off x="4665083" y="2952266"/>
            <a:ext cx="4246964" cy="3381422"/>
          </p:xfrm>
          <a:graphic>
            <a:graphicData uri="http://schemas.openxmlformats.org/drawingml/2006/chart">
              <c:chart xmlns:c="http://schemas.openxmlformats.org/drawingml/2006/chart" xmlns:r="http://schemas.openxmlformats.org/officeDocument/2006/relationships" r:id="rId2"/>
            </a:graphicData>
          </a:graphic>
        </p:graphicFrame>
        <p:sp>
          <p:nvSpPr>
            <p:cNvPr id="23" name="正方形/長方形 22">
              <a:extLst>
                <a:ext uri="{FF2B5EF4-FFF2-40B4-BE49-F238E27FC236}">
                  <a16:creationId xmlns:a16="http://schemas.microsoft.com/office/drawing/2014/main" id="{6677A7F1-7B86-4AF5-881A-9616112D5FE0}"/>
                </a:ext>
              </a:extLst>
            </p:cNvPr>
            <p:cNvSpPr/>
            <p:nvPr/>
          </p:nvSpPr>
          <p:spPr>
            <a:xfrm>
              <a:off x="8300082" y="3683753"/>
              <a:ext cx="677108" cy="392415"/>
            </a:xfrm>
            <a:prstGeom prst="rect">
              <a:avLst/>
            </a:prstGeom>
            <a:noFill/>
          </p:spPr>
          <p:txBody>
            <a:bodyPr wrap="none" lIns="68580" tIns="34290" rIns="68580" bIns="34290">
              <a:spAutoFit/>
            </a:bodyPr>
            <a:lstStyle/>
            <a:p>
              <a:pPr algn="ctr"/>
              <a:r>
                <a:rPr lang="ja-JP" altLang="en-US" sz="2100" dirty="0">
                  <a:ln w="0"/>
                  <a:effectLst>
                    <a:glow rad="127000">
                      <a:schemeClr val="bg1"/>
                    </a:glow>
                    <a:outerShdw blurRad="38100" dist="19050" dir="2700000" algn="tl" rotWithShape="0">
                      <a:schemeClr val="dk1">
                        <a:alpha val="40000"/>
                      </a:schemeClr>
                    </a:outerShdw>
                  </a:effectLst>
                  <a:latin typeface="HGS創英角ｺﾞｼｯｸUB" panose="020B0A00000000000000" pitchFamily="34" charset="-128"/>
                  <a:ea typeface="HGS創英角ｺﾞｼｯｸUB" panose="020B0A00000000000000" pitchFamily="34" charset="-128"/>
                </a:rPr>
                <a:t>予想</a:t>
              </a:r>
            </a:p>
          </p:txBody>
        </p:sp>
        <p:sp>
          <p:nvSpPr>
            <p:cNvPr id="17" name="テキスト ボックス 16">
              <a:extLst>
                <a:ext uri="{FF2B5EF4-FFF2-40B4-BE49-F238E27FC236}">
                  <a16:creationId xmlns:a16="http://schemas.microsoft.com/office/drawing/2014/main" id="{517E04FC-F96F-408E-94DA-0BE5E896782D}"/>
                </a:ext>
              </a:extLst>
            </p:cNvPr>
            <p:cNvSpPr txBox="1"/>
            <p:nvPr/>
          </p:nvSpPr>
          <p:spPr>
            <a:xfrm>
              <a:off x="4638907" y="3381574"/>
              <a:ext cx="598241" cy="300082"/>
            </a:xfrm>
            <a:prstGeom prst="rect">
              <a:avLst/>
            </a:prstGeom>
            <a:noFill/>
          </p:spPr>
          <p:txBody>
            <a:bodyPr wrap="none" rtlCol="0">
              <a:spAutoFit/>
            </a:bodyPr>
            <a:lstStyle/>
            <a:p>
              <a:r>
                <a:rPr kumimoji="1" lang="en-US" altLang="ja-JP" sz="1350" dirty="0"/>
                <a:t>(</a:t>
              </a:r>
              <a:r>
                <a:rPr kumimoji="1" lang="ja-JP" altLang="en-US" sz="1200" b="1" dirty="0"/>
                <a:t>億円</a:t>
              </a:r>
              <a:r>
                <a:rPr kumimoji="1" lang="en-US" altLang="ja-JP" sz="1350" dirty="0"/>
                <a:t>)</a:t>
              </a:r>
              <a:endParaRPr kumimoji="1" lang="ja-JP" altLang="en-US" sz="1350" dirty="0"/>
            </a:p>
          </p:txBody>
        </p:sp>
      </p:grpSp>
      <p:grpSp>
        <p:nvGrpSpPr>
          <p:cNvPr id="6" name="グループ化 5">
            <a:extLst>
              <a:ext uri="{FF2B5EF4-FFF2-40B4-BE49-F238E27FC236}">
                <a16:creationId xmlns:a16="http://schemas.microsoft.com/office/drawing/2014/main" id="{D2679EDA-0D9B-4F51-9F3F-5F3738EF9D1F}"/>
              </a:ext>
            </a:extLst>
          </p:cNvPr>
          <p:cNvGrpSpPr/>
          <p:nvPr/>
        </p:nvGrpSpPr>
        <p:grpSpPr>
          <a:xfrm>
            <a:off x="246952" y="1345747"/>
            <a:ext cx="4339508" cy="4987941"/>
            <a:chOff x="246952" y="1345747"/>
            <a:chExt cx="4339508" cy="4987941"/>
          </a:xfrm>
        </p:grpSpPr>
        <p:graphicFrame>
          <p:nvGraphicFramePr>
            <p:cNvPr id="12" name="グラフ 11">
              <a:extLst>
                <a:ext uri="{FF2B5EF4-FFF2-40B4-BE49-F238E27FC236}">
                  <a16:creationId xmlns:a16="http://schemas.microsoft.com/office/drawing/2014/main" id="{E5067BAA-B4B3-4058-AD89-73E33EE84B75}"/>
                </a:ext>
              </a:extLst>
            </p:cNvPr>
            <p:cNvGraphicFramePr/>
            <p:nvPr>
              <p:extLst>
                <p:ext uri="{D42A27DB-BD31-4B8C-83A1-F6EECF244321}">
                  <p14:modId xmlns:p14="http://schemas.microsoft.com/office/powerpoint/2010/main" val="4206053583"/>
                </p:ext>
              </p:extLst>
            </p:nvPr>
          </p:nvGraphicFramePr>
          <p:xfrm>
            <a:off x="254032" y="1368806"/>
            <a:ext cx="4192313" cy="4964882"/>
          </p:xfrm>
          <a:graphic>
            <a:graphicData uri="http://schemas.openxmlformats.org/drawingml/2006/chart">
              <c:chart xmlns:c="http://schemas.openxmlformats.org/drawingml/2006/chart" xmlns:r="http://schemas.openxmlformats.org/officeDocument/2006/relationships" r:id="rId3"/>
            </a:graphicData>
          </a:graphic>
        </p:graphicFrame>
        <p:sp>
          <p:nvSpPr>
            <p:cNvPr id="20" name="正方形/長方形 19">
              <a:extLst>
                <a:ext uri="{FF2B5EF4-FFF2-40B4-BE49-F238E27FC236}">
                  <a16:creationId xmlns:a16="http://schemas.microsoft.com/office/drawing/2014/main" id="{9E5B658E-3276-4AEC-84B2-346105182645}"/>
                </a:ext>
              </a:extLst>
            </p:cNvPr>
            <p:cNvSpPr/>
            <p:nvPr/>
          </p:nvSpPr>
          <p:spPr>
            <a:xfrm>
              <a:off x="1070277" y="4469023"/>
              <a:ext cx="1177245" cy="484748"/>
            </a:xfrm>
            <a:prstGeom prst="rect">
              <a:avLst/>
            </a:prstGeom>
            <a:noFill/>
          </p:spPr>
          <p:txBody>
            <a:bodyPr wrap="none" lIns="68580" tIns="34290" rIns="68580" bIns="34290">
              <a:spAutoFit/>
            </a:bodyPr>
            <a:lstStyle/>
            <a:p>
              <a:pPr algn="ctr"/>
              <a:r>
                <a:rPr lang="ja-JP" altLang="en-US" sz="2700" dirty="0">
                  <a:ln w="0"/>
                  <a:effectLst>
                    <a:glow rad="127000">
                      <a:schemeClr val="bg1"/>
                    </a:glow>
                    <a:outerShdw blurRad="38100" dist="19050" dir="2700000" algn="tl" rotWithShape="0">
                      <a:schemeClr val="dk1">
                        <a:alpha val="40000"/>
                      </a:schemeClr>
                    </a:outerShdw>
                  </a:effectLst>
                  <a:latin typeface="HGS創英角ｺﾞｼｯｸUB" panose="020B0A00000000000000" pitchFamily="34" charset="-128"/>
                  <a:ea typeface="HGS創英角ｺﾞｼｯｸUB" panose="020B0A00000000000000" pitchFamily="34" charset="-128"/>
                </a:rPr>
                <a:t>約５倍</a:t>
              </a:r>
            </a:p>
          </p:txBody>
        </p:sp>
        <p:sp>
          <p:nvSpPr>
            <p:cNvPr id="21" name="正方形/長方形 20">
              <a:extLst>
                <a:ext uri="{FF2B5EF4-FFF2-40B4-BE49-F238E27FC236}">
                  <a16:creationId xmlns:a16="http://schemas.microsoft.com/office/drawing/2014/main" id="{439BA17A-CA23-4AA7-AAEC-CEB4DBAADA77}"/>
                </a:ext>
              </a:extLst>
            </p:cNvPr>
            <p:cNvSpPr/>
            <p:nvPr/>
          </p:nvSpPr>
          <p:spPr>
            <a:xfrm>
              <a:off x="3755463" y="2047964"/>
              <a:ext cx="830997" cy="484748"/>
            </a:xfrm>
            <a:prstGeom prst="rect">
              <a:avLst/>
            </a:prstGeom>
            <a:noFill/>
          </p:spPr>
          <p:txBody>
            <a:bodyPr wrap="none" lIns="68580" tIns="34290" rIns="68580" bIns="34290">
              <a:spAutoFit/>
            </a:bodyPr>
            <a:lstStyle/>
            <a:p>
              <a:pPr algn="ctr"/>
              <a:r>
                <a:rPr lang="ja-JP" altLang="en-US" sz="2700" dirty="0">
                  <a:ln w="0"/>
                  <a:effectLst>
                    <a:glow rad="127000">
                      <a:schemeClr val="bg1"/>
                    </a:glow>
                    <a:outerShdw blurRad="38100" dist="19050" dir="2700000" algn="tl" rotWithShape="0">
                      <a:schemeClr val="dk1">
                        <a:alpha val="40000"/>
                      </a:schemeClr>
                    </a:outerShdw>
                  </a:effectLst>
                  <a:latin typeface="HGS創英角ｺﾞｼｯｸUB" panose="020B0A00000000000000" pitchFamily="34" charset="-128"/>
                  <a:ea typeface="HGS創英角ｺﾞｼｯｸUB" panose="020B0A00000000000000" pitchFamily="34" charset="-128"/>
                </a:rPr>
                <a:t>予想</a:t>
              </a:r>
            </a:p>
          </p:txBody>
        </p:sp>
        <p:grpSp>
          <p:nvGrpSpPr>
            <p:cNvPr id="40" name="グループ化 39">
              <a:extLst>
                <a:ext uri="{FF2B5EF4-FFF2-40B4-BE49-F238E27FC236}">
                  <a16:creationId xmlns:a16="http://schemas.microsoft.com/office/drawing/2014/main" id="{39F03B3B-4845-4E09-B0E3-5937923E0D14}"/>
                </a:ext>
              </a:extLst>
            </p:cNvPr>
            <p:cNvGrpSpPr/>
            <p:nvPr/>
          </p:nvGrpSpPr>
          <p:grpSpPr>
            <a:xfrm>
              <a:off x="3232477" y="1345747"/>
              <a:ext cx="1007269" cy="810386"/>
              <a:chOff x="6429375" y="1208965"/>
              <a:chExt cx="1343025" cy="1080515"/>
            </a:xfrm>
          </p:grpSpPr>
          <p:sp>
            <p:nvSpPr>
              <p:cNvPr id="39" name="爆発: 8 pt 38">
                <a:extLst>
                  <a:ext uri="{FF2B5EF4-FFF2-40B4-BE49-F238E27FC236}">
                    <a16:creationId xmlns:a16="http://schemas.microsoft.com/office/drawing/2014/main" id="{945F0143-C54D-4FEF-AB62-AF9C3DD19EF0}"/>
                  </a:ext>
                </a:extLst>
              </p:cNvPr>
              <p:cNvSpPr/>
              <p:nvPr/>
            </p:nvSpPr>
            <p:spPr>
              <a:xfrm>
                <a:off x="6429375" y="1208965"/>
                <a:ext cx="1343025" cy="1080515"/>
              </a:xfrm>
              <a:prstGeom prst="irregularSeal1">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350"/>
              </a:p>
            </p:txBody>
          </p:sp>
          <p:sp>
            <p:nvSpPr>
              <p:cNvPr id="38" name="テキスト ボックス 37">
                <a:extLst>
                  <a:ext uri="{FF2B5EF4-FFF2-40B4-BE49-F238E27FC236}">
                    <a16:creationId xmlns:a16="http://schemas.microsoft.com/office/drawing/2014/main" id="{CBA1DE7C-1E07-491B-892B-92F423317DA4}"/>
                  </a:ext>
                </a:extLst>
              </p:cNvPr>
              <p:cNvSpPr txBox="1"/>
              <p:nvPr/>
            </p:nvSpPr>
            <p:spPr>
              <a:xfrm>
                <a:off x="6669491" y="1529060"/>
                <a:ext cx="902384" cy="400109"/>
              </a:xfrm>
              <a:prstGeom prst="rect">
                <a:avLst/>
              </a:prstGeom>
              <a:noFill/>
            </p:spPr>
            <p:txBody>
              <a:bodyPr wrap="none" rtlCol="0">
                <a:spAutoFit/>
              </a:bodyPr>
              <a:lstStyle/>
              <a:p>
                <a:r>
                  <a:rPr kumimoji="1" lang="en-US" altLang="ja-JP" sz="1350" dirty="0"/>
                  <a:t>(</a:t>
                </a:r>
                <a:r>
                  <a:rPr kumimoji="1" lang="en-US" altLang="ja-JP" sz="1200" b="1" dirty="0"/>
                  <a:t>2</a:t>
                </a:r>
                <a:r>
                  <a:rPr kumimoji="1" lang="ja-JP" altLang="en-US" sz="1200" b="1" dirty="0"/>
                  <a:t>兆円</a:t>
                </a:r>
                <a:r>
                  <a:rPr kumimoji="1" lang="en-US" altLang="ja-JP" sz="1350" dirty="0"/>
                  <a:t>)</a:t>
                </a:r>
                <a:endParaRPr kumimoji="1" lang="ja-JP" altLang="en-US" sz="1350" dirty="0"/>
              </a:p>
            </p:txBody>
          </p:sp>
        </p:grpSp>
        <p:sp>
          <p:nvSpPr>
            <p:cNvPr id="16" name="テキスト ボックス 15">
              <a:extLst>
                <a:ext uri="{FF2B5EF4-FFF2-40B4-BE49-F238E27FC236}">
                  <a16:creationId xmlns:a16="http://schemas.microsoft.com/office/drawing/2014/main" id="{5EC58030-A816-4AF0-9DC6-6A86EEEB6F62}"/>
                </a:ext>
              </a:extLst>
            </p:cNvPr>
            <p:cNvSpPr txBox="1"/>
            <p:nvPr/>
          </p:nvSpPr>
          <p:spPr>
            <a:xfrm>
              <a:off x="246952" y="1562514"/>
              <a:ext cx="598241" cy="300082"/>
            </a:xfrm>
            <a:prstGeom prst="rect">
              <a:avLst/>
            </a:prstGeom>
            <a:noFill/>
          </p:spPr>
          <p:txBody>
            <a:bodyPr wrap="none" rtlCol="0">
              <a:spAutoFit/>
            </a:bodyPr>
            <a:lstStyle/>
            <a:p>
              <a:r>
                <a:rPr kumimoji="1" lang="en-US" altLang="ja-JP" sz="1350" dirty="0"/>
                <a:t>(</a:t>
              </a:r>
              <a:r>
                <a:rPr kumimoji="1" lang="ja-JP" altLang="en-US" sz="1200" b="1" dirty="0"/>
                <a:t>億円</a:t>
              </a:r>
              <a:r>
                <a:rPr kumimoji="1" lang="en-US" altLang="ja-JP" sz="1350" dirty="0"/>
                <a:t>)</a:t>
              </a:r>
              <a:endParaRPr kumimoji="1" lang="ja-JP" altLang="en-US" sz="1350" dirty="0"/>
            </a:p>
          </p:txBody>
        </p:sp>
      </p:grpSp>
      <p:pic>
        <p:nvPicPr>
          <p:cNvPr id="32" name="図 31" descr="図形, 矢印&#10;&#10;自動的に生成された説明">
            <a:extLst>
              <a:ext uri="{FF2B5EF4-FFF2-40B4-BE49-F238E27FC236}">
                <a16:creationId xmlns:a16="http://schemas.microsoft.com/office/drawing/2014/main" id="{7057DDD8-FFE5-4AE8-8441-D765CAC85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994">
            <a:off x="6787463" y="5345842"/>
            <a:ext cx="463420" cy="463420"/>
          </a:xfrm>
          <a:prstGeom prst="rect">
            <a:avLst/>
          </a:prstGeom>
        </p:spPr>
      </p:pic>
      <p:pic>
        <p:nvPicPr>
          <p:cNvPr id="33" name="図 32" descr="図形, 矢印&#10;&#10;自動的に生成された説明">
            <a:extLst>
              <a:ext uri="{FF2B5EF4-FFF2-40B4-BE49-F238E27FC236}">
                <a16:creationId xmlns:a16="http://schemas.microsoft.com/office/drawing/2014/main" id="{96A0FE04-E6AA-4332-AB00-54435A0C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31447">
            <a:off x="7428000" y="4113428"/>
            <a:ext cx="956771" cy="956771"/>
          </a:xfrm>
          <a:prstGeom prst="rect">
            <a:avLst/>
          </a:prstGeom>
          <a:effectLst>
            <a:glow rad="127000">
              <a:schemeClr val="bg1"/>
            </a:glow>
          </a:effectLst>
        </p:spPr>
      </p:pic>
      <p:grpSp>
        <p:nvGrpSpPr>
          <p:cNvPr id="36" name="グループ化 35">
            <a:extLst>
              <a:ext uri="{FF2B5EF4-FFF2-40B4-BE49-F238E27FC236}">
                <a16:creationId xmlns:a16="http://schemas.microsoft.com/office/drawing/2014/main" id="{11C61DA8-A4A3-4B27-8D81-FFA8E2A085CC}"/>
              </a:ext>
            </a:extLst>
          </p:cNvPr>
          <p:cNvGrpSpPr>
            <a:grpSpLocks noChangeAspect="1"/>
          </p:cNvGrpSpPr>
          <p:nvPr/>
        </p:nvGrpSpPr>
        <p:grpSpPr>
          <a:xfrm>
            <a:off x="5028518" y="631391"/>
            <a:ext cx="3585239" cy="2261902"/>
            <a:chOff x="7084529" y="-96141"/>
            <a:chExt cx="5026418" cy="3171131"/>
          </a:xfrm>
        </p:grpSpPr>
        <p:pic>
          <p:nvPicPr>
            <p:cNvPr id="26" name="図 25" descr="海に浮かぶ島&#10;&#10;中程度の精度で自動的に生成された説明">
              <a:extLst>
                <a:ext uri="{FF2B5EF4-FFF2-40B4-BE49-F238E27FC236}">
                  <a16:creationId xmlns:a16="http://schemas.microsoft.com/office/drawing/2014/main" id="{6D338101-6568-4FB0-AA9B-B63DCA2E0F2B}"/>
                </a:ext>
              </a:extLst>
            </p:cNvPr>
            <p:cNvPicPr>
              <a:picLocks noChangeAspect="1"/>
            </p:cNvPicPr>
            <p:nvPr/>
          </p:nvPicPr>
          <p:blipFill rotWithShape="1">
            <a:blip r:embed="rId5">
              <a:extLst>
                <a:ext uri="{28A0092B-C50C-407E-A947-70E740481C1C}">
                  <a14:useLocalDpi xmlns:a14="http://schemas.microsoft.com/office/drawing/2010/main" val="0"/>
                </a:ext>
              </a:extLst>
            </a:blip>
            <a:srcRect b="19755"/>
            <a:stretch/>
          </p:blipFill>
          <p:spPr>
            <a:xfrm>
              <a:off x="7377023" y="87818"/>
              <a:ext cx="4733924" cy="2849040"/>
            </a:xfrm>
            <a:prstGeom prst="rect">
              <a:avLst/>
            </a:prstGeom>
          </p:spPr>
        </p:pic>
        <p:pic>
          <p:nvPicPr>
            <p:cNvPr id="35" name="図 34" descr="台の上にある数種類のパンフレット&#10;&#10;中程度の精度で自動的に生成された説明">
              <a:extLst>
                <a:ext uri="{FF2B5EF4-FFF2-40B4-BE49-F238E27FC236}">
                  <a16:creationId xmlns:a16="http://schemas.microsoft.com/office/drawing/2014/main" id="{8A151151-8F8E-4AB3-AC12-FF10278CDCF4}"/>
                </a:ext>
              </a:extLst>
            </p:cNvPr>
            <p:cNvPicPr>
              <a:picLocks noChangeAspect="1"/>
            </p:cNvPicPr>
            <p:nvPr/>
          </p:nvPicPr>
          <p:blipFill rotWithShape="1">
            <a:blip r:embed="rId6">
              <a:extLst>
                <a:ext uri="{28A0092B-C50C-407E-A947-70E740481C1C}">
                  <a14:useLocalDpi xmlns:a14="http://schemas.microsoft.com/office/drawing/2010/main" val="0"/>
                </a:ext>
              </a:extLst>
            </a:blip>
            <a:srcRect l="14472" r="13459" b="8330"/>
            <a:stretch/>
          </p:blipFill>
          <p:spPr>
            <a:xfrm>
              <a:off x="7084529" y="-96141"/>
              <a:ext cx="5026418" cy="3171131"/>
            </a:xfrm>
            <a:prstGeom prst="rect">
              <a:avLst/>
            </a:prstGeom>
          </p:spPr>
        </p:pic>
      </p:grpSp>
      <p:pic>
        <p:nvPicPr>
          <p:cNvPr id="30" name="図 29" descr="図形, 矢印&#10;&#10;自動的に生成された説明">
            <a:extLst>
              <a:ext uri="{FF2B5EF4-FFF2-40B4-BE49-F238E27FC236}">
                <a16:creationId xmlns:a16="http://schemas.microsoft.com/office/drawing/2014/main" id="{17833C39-C207-4F4A-AF5E-214D15731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424" y="4639724"/>
            <a:ext cx="738197" cy="738197"/>
          </a:xfrm>
          <a:prstGeom prst="rect">
            <a:avLst/>
          </a:prstGeom>
          <a:effectLst>
            <a:glow rad="127000">
              <a:schemeClr val="bg1"/>
            </a:glow>
          </a:effectLst>
        </p:spPr>
      </p:pic>
      <p:pic>
        <p:nvPicPr>
          <p:cNvPr id="31" name="図 30" descr="図形, 矢印&#10;&#10;自動的に生成された説明">
            <a:extLst>
              <a:ext uri="{FF2B5EF4-FFF2-40B4-BE49-F238E27FC236}">
                <a16:creationId xmlns:a16="http://schemas.microsoft.com/office/drawing/2014/main" id="{3BA32D67-0107-48CB-97EC-3A9BD277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5085">
            <a:off x="2562143" y="2621684"/>
            <a:ext cx="1303264" cy="1303264"/>
          </a:xfrm>
          <a:prstGeom prst="rect">
            <a:avLst/>
          </a:prstGeom>
          <a:effectLst>
            <a:glow rad="127000">
              <a:schemeClr val="bg1"/>
            </a:glow>
          </a:effectLst>
        </p:spPr>
      </p:pic>
      <p:sp>
        <p:nvSpPr>
          <p:cNvPr id="19" name="正方形/長方形 18">
            <a:extLst>
              <a:ext uri="{FF2B5EF4-FFF2-40B4-BE49-F238E27FC236}">
                <a16:creationId xmlns:a16="http://schemas.microsoft.com/office/drawing/2014/main" id="{99E5D01F-16CA-489C-AAAE-9C9A68220B72}"/>
              </a:ext>
            </a:extLst>
          </p:cNvPr>
          <p:cNvSpPr/>
          <p:nvPr/>
        </p:nvSpPr>
        <p:spPr>
          <a:xfrm>
            <a:off x="2859289" y="283412"/>
            <a:ext cx="3278783" cy="438582"/>
          </a:xfrm>
          <a:prstGeom prst="rect">
            <a:avLst/>
          </a:prstGeom>
          <a:noFill/>
        </p:spPr>
        <p:txBody>
          <a:bodyPr wrap="none" lIns="68580" tIns="34290" rIns="68580" bIns="34290">
            <a:spAutoFit/>
          </a:bodyPr>
          <a:lstStyle/>
          <a:p>
            <a:r>
              <a:rPr lang="ja-JP" altLang="en-US" sz="2400" dirty="0">
                <a:ln w="0"/>
                <a:latin typeface="HGP創英角ｺﾞｼｯｸUB" panose="020B0A00000000000000" pitchFamily="50" charset="-128"/>
                <a:ea typeface="HGP創英角ｺﾞｼｯｸUB" panose="020B0A00000000000000" pitchFamily="50" charset="-128"/>
              </a:rPr>
              <a:t>＜モリンガの市場動向＞</a:t>
            </a:r>
          </a:p>
        </p:txBody>
      </p:sp>
    </p:spTree>
    <p:extLst>
      <p:ext uri="{BB962C8B-B14F-4D97-AF65-F5344CB8AC3E}">
        <p14:creationId xmlns:p14="http://schemas.microsoft.com/office/powerpoint/2010/main" val="20914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2D6210-E07E-466E-BD21-F1D9B7E77571}"/>
              </a:ext>
            </a:extLst>
          </p:cNvPr>
          <p:cNvSpPr/>
          <p:nvPr/>
        </p:nvSpPr>
        <p:spPr>
          <a:xfrm>
            <a:off x="982556" y="343959"/>
            <a:ext cx="7178888" cy="438582"/>
          </a:xfrm>
          <a:prstGeom prst="rect">
            <a:avLst/>
          </a:prstGeom>
          <a:noFill/>
        </p:spPr>
        <p:txBody>
          <a:bodyPr wrap="none" lIns="68580" tIns="34290" rIns="68580" bIns="34290">
            <a:spAutoFit/>
          </a:bodyPr>
          <a:lstStyle/>
          <a:p>
            <a:r>
              <a:rPr lang="ja-JP" altLang="en-US" sz="2400" dirty="0">
                <a:ln w="0"/>
                <a:latin typeface="HGP創英角ｺﾞｼｯｸUB" panose="020B0A00000000000000" pitchFamily="50" charset="-128"/>
                <a:ea typeface="HGP創英角ｺﾞｼｯｸUB" panose="020B0A00000000000000" pitchFamily="50" charset="-128"/>
              </a:rPr>
              <a:t>＜世界のモリンガと日本</a:t>
            </a:r>
            <a:r>
              <a:rPr lang="ja-JP" altLang="en-US" sz="2100" dirty="0">
                <a:ln w="0"/>
                <a:latin typeface="HGP創英角ｺﾞｼｯｸUB" panose="020B0A00000000000000" pitchFamily="50" charset="-128"/>
                <a:ea typeface="HGP創英角ｺﾞｼｯｸUB" panose="020B0A00000000000000" pitchFamily="50" charset="-128"/>
              </a:rPr>
              <a:t>（熊本・天草）</a:t>
            </a:r>
            <a:r>
              <a:rPr lang="ja-JP" altLang="en-US" sz="2400" dirty="0">
                <a:ln w="0"/>
                <a:latin typeface="HGP創英角ｺﾞｼｯｸUB" panose="020B0A00000000000000" pitchFamily="50" charset="-128"/>
                <a:ea typeface="HGP創英角ｺﾞｼｯｸUB" panose="020B0A00000000000000" pitchFamily="50" charset="-128"/>
              </a:rPr>
              <a:t>のモリンガの違い＞</a:t>
            </a:r>
          </a:p>
        </p:txBody>
      </p:sp>
      <p:graphicFrame>
        <p:nvGraphicFramePr>
          <p:cNvPr id="4" name="表 4">
            <a:extLst>
              <a:ext uri="{FF2B5EF4-FFF2-40B4-BE49-F238E27FC236}">
                <a16:creationId xmlns:a16="http://schemas.microsoft.com/office/drawing/2014/main" id="{C063B611-238E-4172-837A-2DE3A7DA6832}"/>
              </a:ext>
            </a:extLst>
          </p:cNvPr>
          <p:cNvGraphicFramePr>
            <a:graphicFrameLocks noGrp="1"/>
          </p:cNvGraphicFramePr>
          <p:nvPr>
            <p:extLst>
              <p:ext uri="{D42A27DB-BD31-4B8C-83A1-F6EECF244321}">
                <p14:modId xmlns:p14="http://schemas.microsoft.com/office/powerpoint/2010/main" val="3737954082"/>
              </p:ext>
            </p:extLst>
          </p:nvPr>
        </p:nvGraphicFramePr>
        <p:xfrm>
          <a:off x="171449" y="1439862"/>
          <a:ext cx="8808244" cy="3100072"/>
        </p:xfrm>
        <a:graphic>
          <a:graphicData uri="http://schemas.openxmlformats.org/drawingml/2006/table">
            <a:tbl>
              <a:tblPr firstRow="1" bandRow="1">
                <a:tableStyleId>{46F890A9-2807-4EBB-B81D-B2AA78EC7F39}</a:tableStyleId>
              </a:tblPr>
              <a:tblGrid>
                <a:gridCol w="1696976">
                  <a:extLst>
                    <a:ext uri="{9D8B030D-6E8A-4147-A177-3AD203B41FA5}">
                      <a16:colId xmlns:a16="http://schemas.microsoft.com/office/drawing/2014/main" val="2384328470"/>
                    </a:ext>
                  </a:extLst>
                </a:gridCol>
                <a:gridCol w="3365025">
                  <a:extLst>
                    <a:ext uri="{9D8B030D-6E8A-4147-A177-3AD203B41FA5}">
                      <a16:colId xmlns:a16="http://schemas.microsoft.com/office/drawing/2014/main" val="457130048"/>
                    </a:ext>
                  </a:extLst>
                </a:gridCol>
                <a:gridCol w="3746243">
                  <a:extLst>
                    <a:ext uri="{9D8B030D-6E8A-4147-A177-3AD203B41FA5}">
                      <a16:colId xmlns:a16="http://schemas.microsoft.com/office/drawing/2014/main" val="429367925"/>
                    </a:ext>
                  </a:extLst>
                </a:gridCol>
              </a:tblGrid>
              <a:tr h="609283">
                <a:tc>
                  <a:txBody>
                    <a:bodyPr/>
                    <a:lstStyle/>
                    <a:p>
                      <a:endParaRPr kumimoji="1" lang="ja-JP" alt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dirty="0"/>
                        <a:t>世界のモリンガ</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dirty="0"/>
                        <a:t>日本のモリンガ</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996841"/>
                  </a:ext>
                </a:extLst>
              </a:tr>
              <a:tr h="609283">
                <a:tc>
                  <a:txBody>
                    <a:bodyPr/>
                    <a:lstStyle/>
                    <a:p>
                      <a:pPr algn="ctr"/>
                      <a:r>
                        <a:rPr kumimoji="1" lang="ja-JP" altLang="en-US" sz="1800" b="1" dirty="0"/>
                        <a:t>栽培と収穫</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500" b="1" dirty="0">
                          <a:latin typeface="+mn-ea"/>
                          <a:ea typeface="+mn-ea"/>
                        </a:rPr>
                        <a:t>通年で収穫可能のため</a:t>
                      </a:r>
                    </a:p>
                    <a:p>
                      <a:pPr algn="ctr"/>
                      <a:r>
                        <a:rPr kumimoji="1" lang="ja-JP" altLang="en-US" sz="1500" b="1" dirty="0">
                          <a:latin typeface="+mn-ea"/>
                          <a:ea typeface="+mn-ea"/>
                        </a:rPr>
                        <a:t>年８～１２回の収穫</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熱帯植物で越冬が難しいので</a:t>
                      </a:r>
                      <a:r>
                        <a:rPr kumimoji="1" lang="ja-JP" altLang="en-US" sz="1400" b="1" dirty="0">
                          <a:solidFill>
                            <a:srgbClr val="FF0000"/>
                          </a:solidFill>
                        </a:rPr>
                        <a:t>毎年植え替え</a:t>
                      </a:r>
                    </a:p>
                    <a:p>
                      <a:pPr algn="ctr"/>
                      <a:r>
                        <a:rPr kumimoji="1" lang="ja-JP" altLang="en-US" sz="1400" b="1" dirty="0"/>
                        <a:t>年３～４回の収穫（７～１１月）</a:t>
                      </a:r>
                      <a:endParaRPr kumimoji="1" lang="ja-JP" altLang="en-US" sz="1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3115131"/>
                  </a:ext>
                </a:extLst>
              </a:tr>
              <a:tr h="609283">
                <a:tc>
                  <a:txBody>
                    <a:bodyPr/>
                    <a:lstStyle/>
                    <a:p>
                      <a:pPr algn="ctr"/>
                      <a:r>
                        <a:rPr kumimoji="1" lang="ja-JP" altLang="en-US" sz="1800" b="1" dirty="0"/>
                        <a:t>葉の色や味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濃い緑色で薄い緑茶味</a:t>
                      </a:r>
                    </a:p>
                    <a:p>
                      <a:pPr algn="ctr"/>
                      <a:r>
                        <a:rPr kumimoji="1" lang="ja-JP" altLang="en-US" sz="1400" b="1" dirty="0"/>
                        <a:t>クセや辛味がある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淡い緑色。</a:t>
                      </a:r>
                      <a:r>
                        <a:rPr kumimoji="1" lang="ja-JP" altLang="en-US" sz="1400" b="1" dirty="0">
                          <a:solidFill>
                            <a:srgbClr val="FF0000"/>
                          </a:solidFill>
                        </a:rPr>
                        <a:t>まろやかで</a:t>
                      </a:r>
                    </a:p>
                    <a:p>
                      <a:pPr algn="ctr"/>
                      <a:r>
                        <a:rPr kumimoji="1" lang="ja-JP" altLang="en-US" sz="1400" b="1" dirty="0"/>
                        <a:t>飲みやすい。</a:t>
                      </a:r>
                      <a:r>
                        <a:rPr kumimoji="1" lang="ja-JP" altLang="en-US" sz="1400" b="1" dirty="0">
                          <a:solidFill>
                            <a:srgbClr val="FF0000"/>
                          </a:solidFill>
                        </a:rPr>
                        <a:t>辛味は少ない</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0426958"/>
                  </a:ext>
                </a:extLst>
              </a:tr>
              <a:tr h="609283">
                <a:tc>
                  <a:txBody>
                    <a:bodyPr/>
                    <a:lstStyle/>
                    <a:p>
                      <a:pPr algn="ctr"/>
                      <a:r>
                        <a:rPr kumimoji="1" lang="ja-JP" altLang="en-US" sz="1800" b="1" dirty="0"/>
                        <a:t>栄養成分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９０種類の栄養成分があり</a:t>
                      </a:r>
                    </a:p>
                    <a:p>
                      <a:pPr algn="ctr"/>
                      <a:r>
                        <a:rPr kumimoji="1" lang="ja-JP" altLang="en-US" sz="1400" b="1" dirty="0"/>
                        <a:t>可食植物でトップクラス</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b="1" dirty="0">
                          <a:solidFill>
                            <a:srgbClr val="FF0000"/>
                          </a:solidFill>
                        </a:rPr>
                        <a:t>　　　　</a:t>
                      </a:r>
                      <a:r>
                        <a:rPr kumimoji="1" lang="ja-JP" altLang="en-US" sz="1400" b="1" dirty="0">
                          <a:solidFill>
                            <a:srgbClr val="FF0000"/>
                          </a:solidFill>
                        </a:rPr>
                        <a:t>抗酸化活性が高い。</a:t>
                      </a:r>
                      <a:endParaRPr kumimoji="1" lang="en-US" altLang="ja-JP" sz="1400" b="1" dirty="0">
                        <a:solidFill>
                          <a:srgbClr val="FF0000"/>
                        </a:solidFill>
                      </a:endParaRPr>
                    </a:p>
                    <a:p>
                      <a:pPr algn="l"/>
                      <a:r>
                        <a:rPr kumimoji="1" lang="ja-JP" altLang="en-US" sz="1400" b="1" dirty="0"/>
                        <a:t>　　　　クロロゲン酸に至っては倍近い</a:t>
                      </a:r>
                      <a:endParaRPr kumimoji="1" lang="en-US" altLang="ja-JP" sz="1000" b="1" dirty="0"/>
                    </a:p>
                    <a:p>
                      <a:pPr algn="ctr"/>
                      <a:r>
                        <a:rPr kumimoji="1" lang="ja-JP" altLang="en-US" sz="1000" b="1" dirty="0"/>
                        <a:t>　　　　　　　　　　　　　　　</a:t>
                      </a:r>
                      <a:r>
                        <a:rPr kumimoji="1" lang="en-US" altLang="ja-JP" sz="1100" b="1" dirty="0"/>
                        <a:t>※</a:t>
                      </a:r>
                      <a:r>
                        <a:rPr kumimoji="1" lang="ja-JP" altLang="en-US" sz="1100" b="1" dirty="0"/>
                        <a:t>第２表参照</a:t>
                      </a:r>
                      <a:endParaRPr kumimoji="1" lang="ja-JP" altLang="en-US" sz="1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5549783"/>
                  </a:ext>
                </a:extLst>
              </a:tr>
              <a:tr h="609283">
                <a:tc>
                  <a:txBody>
                    <a:bodyPr/>
                    <a:lstStyle/>
                    <a:p>
                      <a:pPr algn="ctr"/>
                      <a:r>
                        <a:rPr kumimoji="1" lang="ja-JP" altLang="en-US" sz="1800" b="1" dirty="0"/>
                        <a:t>その他特徴</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いつでもどこでも収穫できるため</a:t>
                      </a:r>
                    </a:p>
                    <a:p>
                      <a:pPr algn="ctr"/>
                      <a:r>
                        <a:rPr kumimoji="1" lang="ja-JP" altLang="en-US" sz="1400" b="1" dirty="0"/>
                        <a:t>大量生産が可能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１年に１度しか収穫できないバージンモリンガは海外では生産しにくく、</a:t>
                      </a:r>
                      <a:r>
                        <a:rPr kumimoji="1" lang="ja-JP" altLang="en-US" sz="1400" b="1" dirty="0">
                          <a:solidFill>
                            <a:srgbClr val="FF0000"/>
                          </a:solidFill>
                        </a:rPr>
                        <a:t>希少性が高い。</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773907"/>
                  </a:ext>
                </a:extLst>
              </a:tr>
            </a:tbl>
          </a:graphicData>
        </a:graphic>
      </p:graphicFrame>
      <p:pic>
        <p:nvPicPr>
          <p:cNvPr id="20" name="図 19" descr="テーブル&#10;&#10;自動的に生成された説明">
            <a:extLst>
              <a:ext uri="{FF2B5EF4-FFF2-40B4-BE49-F238E27FC236}">
                <a16:creationId xmlns:a16="http://schemas.microsoft.com/office/drawing/2014/main" id="{BDFDD3E4-E7CF-439A-AD43-7EF2985A9CDC}"/>
              </a:ext>
            </a:extLst>
          </p:cNvPr>
          <p:cNvPicPr>
            <a:picLocks noChangeAspect="1"/>
          </p:cNvPicPr>
          <p:nvPr/>
        </p:nvPicPr>
        <p:blipFill rotWithShape="1">
          <a:blip r:embed="rId2">
            <a:extLst>
              <a:ext uri="{28A0092B-C50C-407E-A947-70E740481C1C}">
                <a14:useLocalDpi xmlns:a14="http://schemas.microsoft.com/office/drawing/2010/main" val="0"/>
              </a:ext>
            </a:extLst>
          </a:blip>
          <a:srcRect b="17649"/>
          <a:stretch/>
        </p:blipFill>
        <p:spPr>
          <a:xfrm>
            <a:off x="3951215" y="4652645"/>
            <a:ext cx="5028478" cy="2117271"/>
          </a:xfrm>
          <a:prstGeom prst="rect">
            <a:avLst/>
          </a:prstGeom>
        </p:spPr>
      </p:pic>
    </p:spTree>
    <p:extLst>
      <p:ext uri="{BB962C8B-B14F-4D97-AF65-F5344CB8AC3E}">
        <p14:creationId xmlns:p14="http://schemas.microsoft.com/office/powerpoint/2010/main" val="357415965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14479</TotalTime>
  <Words>1077</Words>
  <Application>Microsoft Office PowerPoint</Application>
  <PresentationFormat>画面に合わせる (4:3)</PresentationFormat>
  <Paragraphs>149</Paragraphs>
  <Slides>10</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10</vt:i4>
      </vt:variant>
    </vt:vector>
  </HeadingPairs>
  <TitlesOfParts>
    <vt:vector size="24" baseType="lpstr">
      <vt:lpstr>BIZ UDP明朝 Medium</vt:lpstr>
      <vt:lpstr>HGPｺﾞｼｯｸE</vt:lpstr>
      <vt:lpstr>HGP創英角ｺﾞｼｯｸUB</vt:lpstr>
      <vt:lpstr>HGP明朝E</vt:lpstr>
      <vt:lpstr>HGS創英角ｺﾞｼｯｸUB</vt:lpstr>
      <vt:lpstr>HGS明朝E</vt:lpstr>
      <vt:lpstr>HG創英角ｺﾞｼｯｸUB</vt:lpstr>
      <vt:lpstr>ＭＳ Ｐゴシック</vt:lpstr>
      <vt:lpstr>ヒラギノ角ゴ Pro W3</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四方田 徹</dc:creator>
  <cp:lastModifiedBy>四方田 徹</cp:lastModifiedBy>
  <cp:revision>111</cp:revision>
  <cp:lastPrinted>2020-12-25T05:52:37Z</cp:lastPrinted>
  <dcterms:created xsi:type="dcterms:W3CDTF">2020-12-21T06:15:50Z</dcterms:created>
  <dcterms:modified xsi:type="dcterms:W3CDTF">2022-10-19T05:08:03Z</dcterms:modified>
</cp:coreProperties>
</file>